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308" r:id="rId3"/>
    <p:sldId id="309" r:id="rId4"/>
    <p:sldId id="307" r:id="rId5"/>
    <p:sldId id="304" r:id="rId6"/>
    <p:sldId id="271" r:id="rId7"/>
    <p:sldId id="301" r:id="rId8"/>
    <p:sldId id="302" r:id="rId9"/>
    <p:sldId id="303" r:id="rId10"/>
    <p:sldId id="311" r:id="rId11"/>
    <p:sldId id="310" r:id="rId12"/>
  </p:sldIdLst>
  <p:sldSz cx="9144000" cy="5143500" type="screen16x9"/>
  <p:notesSz cx="7010400" cy="9296400"/>
  <p:embeddedFontLst>
    <p:embeddedFont>
      <p:font typeface="Calibri" panose="020F0502020204030204" pitchFamily="34" charset="0"/>
      <p:regular r:id="rId14"/>
      <p:bold r:id="rId15"/>
      <p:italic r:id="rId16"/>
      <p:boldItalic r:id="rId17"/>
    </p:embeddedFont>
    <p:embeddedFont>
      <p:font typeface="Titillium Web"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D347E4-8D0D-48F3-AB85-A3CE05522D68}">
  <a:tblStyle styleId="{A8D347E4-8D0D-48F3-AB85-A3CE05522D6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209E37-47DD-4D05-A5F4-EA4EC5330A3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140" d="100"/>
          <a:sy n="140"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4952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7504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2323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8997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7485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7907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639" y="-3725"/>
            <a:ext cx="9157265" cy="5150962"/>
            <a:chOff x="-6639" y="-3725"/>
            <a:chExt cx="9157265" cy="5150962"/>
          </a:xfrm>
        </p:grpSpPr>
        <p:sp>
          <p:nvSpPr>
            <p:cNvPr id="11" name="Google Shape;11;p2"/>
            <p:cNvSpPr/>
            <p:nvPr/>
          </p:nvSpPr>
          <p:spPr>
            <a:xfrm>
              <a:off x="-6639" y="-3725"/>
              <a:ext cx="9157265" cy="5150962"/>
            </a:xfrm>
            <a:custGeom>
              <a:avLst/>
              <a:gdLst/>
              <a:ahLst/>
              <a:cxnLst/>
              <a:rect l="l" t="t" r="r" b="b"/>
              <a:pathLst>
                <a:path w="6064414" h="3411233" extrusionOk="0">
                  <a:moveTo>
                    <a:pt x="6064415" y="0"/>
                  </a:moveTo>
                  <a:lnTo>
                    <a:pt x="2575197" y="0"/>
                  </a:lnTo>
                  <a:lnTo>
                    <a:pt x="0" y="1486792"/>
                  </a:lnTo>
                  <a:lnTo>
                    <a:pt x="0" y="3411233"/>
                  </a:lnTo>
                  <a:lnTo>
                    <a:pt x="4626390" y="3411233"/>
                  </a:lnTo>
                  <a:lnTo>
                    <a:pt x="6064415" y="2580977"/>
                  </a:lnTo>
                  <a:lnTo>
                    <a:pt x="6064415" y="0"/>
                  </a:lnTo>
                  <a:close/>
                </a:path>
              </a:pathLst>
            </a:custGeom>
            <a:gradFill>
              <a:gsLst>
                <a:gs pos="0">
                  <a:schemeClr val="accent4"/>
                </a:gs>
                <a:gs pos="26000">
                  <a:schemeClr val="accent3"/>
                </a:gs>
                <a:gs pos="78000">
                  <a:schemeClr val="accent2"/>
                </a:gs>
                <a:gs pos="100000">
                  <a:schemeClr val="accent1"/>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639" y="-3725"/>
              <a:ext cx="9157265" cy="5150962"/>
            </a:xfrm>
            <a:custGeom>
              <a:avLst/>
              <a:gdLst/>
              <a:ahLst/>
              <a:cxnLst/>
              <a:rect l="l" t="t" r="r" b="b"/>
              <a:pathLst>
                <a:path w="6064414" h="3411233" extrusionOk="0">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3;p2"/>
          <p:cNvSpPr txBox="1">
            <a:spLocks noGrp="1"/>
          </p:cNvSpPr>
          <p:nvPr>
            <p:ph type="ctrTitle"/>
          </p:nvPr>
        </p:nvSpPr>
        <p:spPr>
          <a:xfrm>
            <a:off x="855300" y="2589075"/>
            <a:ext cx="6470400" cy="1705500"/>
          </a:xfrm>
          <a:prstGeom prst="rect">
            <a:avLst/>
          </a:prstGeom>
          <a:effectLst>
            <a:outerShdw blurRad="14288" dist="9525" dir="5400000" algn="bl" rotWithShape="0">
              <a:schemeClr val="dk1">
                <a:alpha val="35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gradFill>
          <a:gsLst>
            <a:gs pos="0">
              <a:schemeClr val="accent4"/>
            </a:gs>
            <a:gs pos="26000">
              <a:schemeClr val="accent3"/>
            </a:gs>
            <a:gs pos="78000">
              <a:schemeClr val="accent2"/>
            </a:gs>
            <a:gs pos="100000">
              <a:schemeClr val="accent1"/>
            </a:gs>
          </a:gsLst>
          <a:lin ang="2698631" scaled="0"/>
        </a:gradFill>
        <a:effectLst/>
      </p:bgPr>
    </p:bg>
    <p:spTree>
      <p:nvGrpSpPr>
        <p:cNvPr id="1" name="Shape 86"/>
        <p:cNvGrpSpPr/>
        <p:nvPr/>
      </p:nvGrpSpPr>
      <p:grpSpPr>
        <a:xfrm>
          <a:off x="0" y="0"/>
          <a:ext cx="0" cy="0"/>
          <a:chOff x="0" y="0"/>
          <a:chExt cx="0" cy="0"/>
        </a:xfrm>
      </p:grpSpPr>
      <p:sp>
        <p:nvSpPr>
          <p:cNvPr id="87" name="Google Shape;87;p11"/>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1"/>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1"/>
          <p:cNvSpPr/>
          <p:nvPr/>
        </p:nvSpPr>
        <p:spPr>
          <a:xfrm>
            <a:off x="-6639" y="-3725"/>
            <a:ext cx="9157265" cy="5150962"/>
          </a:xfrm>
          <a:custGeom>
            <a:avLst/>
            <a:gdLst/>
            <a:ahLst/>
            <a:cxnLst/>
            <a:rect l="l" t="t" r="r" b="b"/>
            <a:pathLst>
              <a:path w="6064414" h="3411233" extrusionOk="0">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8201-4FB8-45E9-8693-42B3CDD3677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A752B9-A7D1-43EF-82B1-293F74CDBA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272B06-E8E2-4372-B103-78494289372A}"/>
              </a:ext>
            </a:extLst>
          </p:cNvPr>
          <p:cNvSpPr>
            <a:spLocks noGrp="1"/>
          </p:cNvSpPr>
          <p:nvPr>
            <p:ph type="dt" sz="half" idx="10"/>
          </p:nvPr>
        </p:nvSpPr>
        <p:spPr/>
        <p:txBody>
          <a:bodyPr/>
          <a:lstStyle/>
          <a:p>
            <a:fld id="{52A6C382-F32B-4751-828D-1D4328F52330}" type="datetimeFigureOut">
              <a:rPr lang="en-US" smtClean="0"/>
              <a:t>10/12/2021</a:t>
            </a:fld>
            <a:endParaRPr lang="en-US"/>
          </a:p>
        </p:txBody>
      </p:sp>
      <p:sp>
        <p:nvSpPr>
          <p:cNvPr id="5" name="Footer Placeholder 4">
            <a:extLst>
              <a:ext uri="{FF2B5EF4-FFF2-40B4-BE49-F238E27FC236}">
                <a16:creationId xmlns:a16="http://schemas.microsoft.com/office/drawing/2014/main" id="{CFC1D481-BAD8-4EC3-9853-BAC97D57F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CA1B-2F25-493E-A0ED-6C9734BB6D0C}"/>
              </a:ext>
            </a:extLst>
          </p:cNvPr>
          <p:cNvSpPr>
            <a:spLocks noGrp="1"/>
          </p:cNvSpPr>
          <p:nvPr>
            <p:ph type="sldNum" sz="quarter" idx="12"/>
          </p:nvPr>
        </p:nvSpPr>
        <p:spPr/>
        <p:txBody>
          <a:bodyPr/>
          <a:lstStyle/>
          <a:p>
            <a:fld id="{18910BEA-15D8-4919-96C4-8799D12550E6}" type="slidenum">
              <a:rPr lang="en-US" smtClean="0"/>
              <a:t>‹#›</a:t>
            </a:fld>
            <a:endParaRPr lang="en-US"/>
          </a:p>
        </p:txBody>
      </p:sp>
    </p:spTree>
    <p:extLst>
      <p:ext uri="{BB962C8B-B14F-4D97-AF65-F5344CB8AC3E}">
        <p14:creationId xmlns:p14="http://schemas.microsoft.com/office/powerpoint/2010/main" val="1610071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497100"/>
          </a:xfrm>
          <a:prstGeom prst="rect">
            <a:avLst/>
          </a:prstGeom>
          <a:noFill/>
          <a:ln>
            <a:noFill/>
          </a:ln>
          <a:effectLst>
            <a:outerShdw dist="9525" dir="16200000" algn="bl" rotWithShape="0">
              <a:schemeClr val="lt1">
                <a:alpha val="35000"/>
              </a:schemeClr>
            </a:outerShdw>
          </a:effectLst>
        </p:spPr>
        <p:txBody>
          <a:bodyPr spcFirstLastPara="1" wrap="square" lIns="0" tIns="0" rIns="0" bIns="0" anchor="t" anchorCtr="0">
            <a:noAutofit/>
          </a:bodyPr>
          <a:lstStyle>
            <a:lvl1pPr lvl="0"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1pPr>
            <a:lvl2pPr lvl="1"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2pPr>
            <a:lvl3pPr lvl="2"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3pPr>
            <a:lvl4pPr lvl="3"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4pPr>
            <a:lvl5pPr lvl="4"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5pPr>
            <a:lvl6pPr lvl="5"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6pPr>
            <a:lvl7pPr lvl="6"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7pPr>
            <a:lvl8pPr lvl="7"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8pPr>
            <a:lvl9pPr lvl="8"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855300" y="1627900"/>
            <a:ext cx="7433400" cy="2760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1pPr>
            <a:lvl2pPr marL="914400" lvl="1" indent="-381000" rtl="0">
              <a:lnSpc>
                <a:spcPct val="115000"/>
              </a:lnSpc>
              <a:spcBef>
                <a:spcPts val="1000"/>
              </a:spcBef>
              <a:spcAft>
                <a:spcPts val="0"/>
              </a:spcAft>
              <a:buClr>
                <a:schemeClr val="accent4"/>
              </a:buClr>
              <a:buSzPts val="2400"/>
              <a:buFont typeface="Titillium Web"/>
              <a:buChar char="⌾"/>
              <a:defRPr sz="2400">
                <a:solidFill>
                  <a:schemeClr val="dk2"/>
                </a:solidFill>
                <a:latin typeface="Titillium Web"/>
                <a:ea typeface="Titillium Web"/>
                <a:cs typeface="Titillium Web"/>
                <a:sym typeface="Titillium Web"/>
              </a:defRPr>
            </a:lvl2pPr>
            <a:lvl3pPr marL="1371600" lvl="2" indent="-381000" rtl="0">
              <a:lnSpc>
                <a:spcPct val="115000"/>
              </a:lnSpc>
              <a:spcBef>
                <a:spcPts val="1000"/>
              </a:spcBef>
              <a:spcAft>
                <a:spcPts val="0"/>
              </a:spcAft>
              <a:buClr>
                <a:schemeClr val="accent5"/>
              </a:buClr>
              <a:buSzPts val="2400"/>
              <a:buFont typeface="Titillium Web"/>
              <a:buChar char="•"/>
              <a:defRPr sz="2400">
                <a:solidFill>
                  <a:schemeClr val="dk2"/>
                </a:solidFill>
                <a:latin typeface="Titillium Web"/>
                <a:ea typeface="Titillium Web"/>
                <a:cs typeface="Titillium Web"/>
                <a:sym typeface="Titillium Web"/>
              </a:defRPr>
            </a:lvl3pPr>
            <a:lvl4pPr marL="1828800" lvl="3" indent="-381000" rtl="0">
              <a:lnSpc>
                <a:spcPct val="115000"/>
              </a:lnSpc>
              <a:spcBef>
                <a:spcPts val="1000"/>
              </a:spcBef>
              <a:spcAft>
                <a:spcPts val="0"/>
              </a:spcAft>
              <a:buClr>
                <a:schemeClr val="accent6"/>
              </a:buClr>
              <a:buSzPts val="2400"/>
              <a:buFont typeface="Titillium Web"/>
              <a:buChar char="●"/>
              <a:defRPr sz="2400">
                <a:solidFill>
                  <a:schemeClr val="dk2"/>
                </a:solidFill>
                <a:latin typeface="Titillium Web"/>
                <a:ea typeface="Titillium Web"/>
                <a:cs typeface="Titillium Web"/>
                <a:sym typeface="Titillium Web"/>
              </a:defRPr>
            </a:lvl4pPr>
            <a:lvl5pPr marL="2286000" lvl="4"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5pPr>
            <a:lvl6pPr marL="2743200" lvl="5"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6pPr>
            <a:lvl7pPr marL="3200400" lvl="6"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7pPr>
            <a:lvl8pPr marL="3657600" lvl="7"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8pPr>
            <a:lvl9pPr marL="4114800" lvl="8" indent="-381000" rtl="0">
              <a:lnSpc>
                <a:spcPct val="115000"/>
              </a:lnSpc>
              <a:spcBef>
                <a:spcPts val="1000"/>
              </a:spcBef>
              <a:spcAft>
                <a:spcPts val="1000"/>
              </a:spcAft>
              <a:buClr>
                <a:schemeClr val="dk2"/>
              </a:buClr>
              <a:buSzPts val="2400"/>
              <a:buFont typeface="Titillium Web"/>
              <a:buChar char="■"/>
              <a:defRPr sz="2400">
                <a:solidFill>
                  <a:schemeClr val="dk2"/>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ctr" anchorCtr="0">
            <a:noAutofit/>
          </a:bodyPr>
          <a:lstStyle>
            <a:lvl1pPr marL="0" marR="0" lvl="0"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1pPr>
            <a:lvl2pPr marL="0" marR="0" lvl="1"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2pPr>
            <a:lvl3pPr marL="0" marR="0" lvl="2"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3pPr>
            <a:lvl4pPr marL="0" marR="0" lvl="3"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4pPr>
            <a:lvl5pPr marL="0" marR="0" lvl="4"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5pPr>
            <a:lvl6pPr marL="0" marR="0" lvl="5"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6pPr>
            <a:lvl7pPr marL="0" marR="0" lvl="6"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7pPr>
            <a:lvl8pPr marL="0" marR="0" lvl="7"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8pPr>
            <a:lvl9pPr marL="0" marR="0" lvl="8"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9pPr>
          </a:lstStyle>
          <a:p>
            <a:pPr marL="0" lvl="0" indent="0" algn="r" rtl="0">
              <a:spcBef>
                <a:spcPts val="0"/>
              </a:spcBef>
              <a:spcAft>
                <a:spcPts val="0"/>
              </a:spcAft>
              <a:buClr>
                <a:schemeClr val="lt1"/>
              </a:buClr>
              <a:buSzPts val="1200"/>
              <a:buFont typeface="Titillium Web"/>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ctrTitle"/>
          </p:nvPr>
        </p:nvSpPr>
        <p:spPr>
          <a:xfrm>
            <a:off x="1420077" y="2454604"/>
            <a:ext cx="6470400" cy="1705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Oasis Charter Schools </a:t>
            </a:r>
            <a:r>
              <a:rPr lang="en" dirty="0">
                <a:solidFill>
                  <a:schemeClr val="tx1"/>
                </a:solidFill>
              </a:rPr>
              <a:t>CORONAVIRUS REPORT  </a:t>
            </a:r>
            <a:r>
              <a:rPr lang="en" sz="3200" dirty="0">
                <a:solidFill>
                  <a:schemeClr val="tx1"/>
                </a:solidFill>
              </a:rPr>
              <a:t>Aug-Oct 2021</a:t>
            </a:r>
            <a:endParaRPr sz="3200" dirty="0">
              <a:solidFill>
                <a:schemeClr val="tx1"/>
              </a:solidFill>
            </a:endParaRPr>
          </a:p>
        </p:txBody>
      </p:sp>
      <p:pic>
        <p:nvPicPr>
          <p:cNvPr id="3" name="Picture 2" descr="Logo&#10;&#10;Description automatically generated">
            <a:extLst>
              <a:ext uri="{FF2B5EF4-FFF2-40B4-BE49-F238E27FC236}">
                <a16:creationId xmlns:a16="http://schemas.microsoft.com/office/drawing/2014/main" id="{6CC0AF71-0A7F-41E6-9347-DFA363A46E69}"/>
              </a:ext>
            </a:extLst>
          </p:cNvPr>
          <p:cNvPicPr>
            <a:picLocks noChangeAspect="1"/>
          </p:cNvPicPr>
          <p:nvPr/>
        </p:nvPicPr>
        <p:blipFill>
          <a:blip r:embed="rId3"/>
          <a:stretch>
            <a:fillRect/>
          </a:stretch>
        </p:blipFill>
        <p:spPr>
          <a:xfrm>
            <a:off x="5694828" y="272383"/>
            <a:ext cx="2836415" cy="14220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9A6C-CBFF-48B6-9B4A-8D9D93E616DB}"/>
              </a:ext>
            </a:extLst>
          </p:cNvPr>
          <p:cNvSpPr>
            <a:spLocks noGrp="1"/>
          </p:cNvSpPr>
          <p:nvPr>
            <p:ph type="ctrTitle"/>
          </p:nvPr>
        </p:nvSpPr>
        <p:spPr>
          <a:xfrm>
            <a:off x="1143001" y="2044817"/>
            <a:ext cx="6319007" cy="1824605"/>
          </a:xfrm>
        </p:spPr>
        <p:txBody>
          <a:bodyPr>
            <a:normAutofit fontScale="90000"/>
          </a:bodyPr>
          <a:lstStyle/>
          <a:p>
            <a:br>
              <a:rPr lang="en-US" dirty="0"/>
            </a:br>
            <a:br>
              <a:rPr lang="en-US" dirty="0"/>
            </a:br>
            <a:br>
              <a:rPr lang="en-US" dirty="0"/>
            </a:br>
            <a:br>
              <a:rPr lang="en-US" dirty="0"/>
            </a:br>
            <a:r>
              <a:rPr lang="en-US" dirty="0"/>
              <a:t> </a:t>
            </a:r>
            <a:r>
              <a:rPr lang="en-US" sz="3600" b="1" dirty="0">
                <a:solidFill>
                  <a:srgbClr val="00B050"/>
                </a:solidFill>
              </a:rPr>
              <a:t>COVID-19 HEALTH &amp; SAFTEY  RECOVERY PLAN </a:t>
            </a:r>
            <a:br>
              <a:rPr lang="en-US" dirty="0"/>
            </a:br>
            <a:endParaRPr lang="en-US" dirty="0"/>
          </a:p>
        </p:txBody>
      </p:sp>
      <p:sp>
        <p:nvSpPr>
          <p:cNvPr id="3" name="Subtitle 2">
            <a:extLst>
              <a:ext uri="{FF2B5EF4-FFF2-40B4-BE49-F238E27FC236}">
                <a16:creationId xmlns:a16="http://schemas.microsoft.com/office/drawing/2014/main" id="{DEAE7689-5A27-4D5D-B6F2-BC4C9B477D92}"/>
              </a:ext>
            </a:extLst>
          </p:cNvPr>
          <p:cNvSpPr>
            <a:spLocks noGrp="1"/>
          </p:cNvSpPr>
          <p:nvPr>
            <p:ph type="subTitle" idx="1"/>
          </p:nvPr>
        </p:nvSpPr>
        <p:spPr>
          <a:xfrm>
            <a:off x="610299" y="3466531"/>
            <a:ext cx="7390701" cy="1025696"/>
          </a:xfrm>
        </p:spPr>
        <p:txBody>
          <a:bodyPr>
            <a:normAutofit/>
          </a:bodyPr>
          <a:lstStyle/>
          <a:p>
            <a:r>
              <a:rPr lang="en-US" sz="1400" dirty="0"/>
              <a:t>Moving away from the focus on infection dashboards (which overwhelms people with data scenarios) and instead, start zooming in on creating meaningful roundtables with medical experts, school nurse, school social worker, school psychologist, teachers, staff, students and parents/guardians to develop a mental health recovery plan to help bridge the return to normalcy.</a:t>
            </a:r>
          </a:p>
        </p:txBody>
      </p:sp>
      <p:pic>
        <p:nvPicPr>
          <p:cNvPr id="5" name="Picture 4" descr="Logo&#10;&#10;Description automatically generated">
            <a:extLst>
              <a:ext uri="{FF2B5EF4-FFF2-40B4-BE49-F238E27FC236}">
                <a16:creationId xmlns:a16="http://schemas.microsoft.com/office/drawing/2014/main" id="{7E9D476C-8874-4E7F-89AD-E380BEF16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62" y="328534"/>
            <a:ext cx="3810869" cy="1638674"/>
          </a:xfrm>
          <a:prstGeom prst="rect">
            <a:avLst/>
          </a:prstGeom>
        </p:spPr>
      </p:pic>
    </p:spTree>
    <p:extLst>
      <p:ext uri="{BB962C8B-B14F-4D97-AF65-F5344CB8AC3E}">
        <p14:creationId xmlns:p14="http://schemas.microsoft.com/office/powerpoint/2010/main" val="386174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9A6C-CBFF-48B6-9B4A-8D9D93E616DB}"/>
              </a:ext>
            </a:extLst>
          </p:cNvPr>
          <p:cNvSpPr>
            <a:spLocks noGrp="1"/>
          </p:cNvSpPr>
          <p:nvPr>
            <p:ph type="ctrTitle"/>
          </p:nvPr>
        </p:nvSpPr>
        <p:spPr>
          <a:xfrm>
            <a:off x="1143000" y="620973"/>
            <a:ext cx="6858000" cy="1112292"/>
          </a:xfrm>
        </p:spPr>
        <p:txBody>
          <a:bodyPr>
            <a:noAutofit/>
          </a:bodyPr>
          <a:lstStyle/>
          <a:p>
            <a:r>
              <a:rPr lang="en-US" sz="3300" dirty="0">
                <a:solidFill>
                  <a:srgbClr val="00B050"/>
                </a:solidFill>
              </a:rPr>
              <a:t>HEALTH &amp; SAFETY PANEL </a:t>
            </a:r>
            <a:br>
              <a:rPr lang="en-US" sz="3300" dirty="0">
                <a:solidFill>
                  <a:srgbClr val="00B050"/>
                </a:solidFill>
              </a:rPr>
            </a:br>
            <a:r>
              <a:rPr lang="en-US" sz="3300" dirty="0">
                <a:solidFill>
                  <a:srgbClr val="00B050"/>
                </a:solidFill>
              </a:rPr>
              <a:t>FOCUS QUESTIONS</a:t>
            </a:r>
          </a:p>
        </p:txBody>
      </p:sp>
      <p:sp>
        <p:nvSpPr>
          <p:cNvPr id="3" name="Subtitle 2">
            <a:extLst>
              <a:ext uri="{FF2B5EF4-FFF2-40B4-BE49-F238E27FC236}">
                <a16:creationId xmlns:a16="http://schemas.microsoft.com/office/drawing/2014/main" id="{DEAE7689-5A27-4D5D-B6F2-BC4C9B477D92}"/>
              </a:ext>
            </a:extLst>
          </p:cNvPr>
          <p:cNvSpPr>
            <a:spLocks noGrp="1"/>
          </p:cNvSpPr>
          <p:nvPr>
            <p:ph type="subTitle" idx="1"/>
          </p:nvPr>
        </p:nvSpPr>
        <p:spPr>
          <a:xfrm>
            <a:off x="1143000" y="1679896"/>
            <a:ext cx="6858000" cy="2988578"/>
          </a:xfrm>
        </p:spPr>
        <p:txBody>
          <a:bodyPr>
            <a:normAutofit fontScale="70000" lnSpcReduction="20000"/>
          </a:bodyPr>
          <a:lstStyle/>
          <a:p>
            <a:endParaRPr lang="en-US" dirty="0"/>
          </a:p>
          <a:p>
            <a:r>
              <a:rPr lang="en-US" b="1" dirty="0">
                <a:solidFill>
                  <a:srgbClr val="FF0000"/>
                </a:solidFill>
              </a:rPr>
              <a:t>SAMPLE TOPICS AND STRATEGIES TO BE CONSIDERED</a:t>
            </a:r>
          </a:p>
          <a:p>
            <a:endParaRPr lang="en-US" b="1" dirty="0"/>
          </a:p>
          <a:p>
            <a:r>
              <a:rPr lang="en-US" dirty="0"/>
              <a:t>How can we encourage students to continue to follow effective COVID-19 protocols without traumatizing them? </a:t>
            </a:r>
          </a:p>
          <a:p>
            <a:endParaRPr lang="en-US" dirty="0"/>
          </a:p>
          <a:p>
            <a:r>
              <a:rPr lang="en-US" dirty="0"/>
              <a:t>What are some coping strategies for anxieties that may challenge students/staff when we modify policies and practices, and start being “normal” again.</a:t>
            </a:r>
          </a:p>
          <a:p>
            <a:r>
              <a:rPr lang="en-US" dirty="0"/>
              <a:t>How can we support students and staff who may developed catastrophic thinking?</a:t>
            </a:r>
          </a:p>
          <a:p>
            <a:endParaRPr lang="en-US" dirty="0"/>
          </a:p>
          <a:p>
            <a:r>
              <a:rPr lang="en-US" dirty="0"/>
              <a:t>Medical experts can help us understand how likely the Delta variant is to be in our communities, and what we can do to prevent serious damage.</a:t>
            </a:r>
          </a:p>
          <a:p>
            <a:endParaRPr lang="en-US" dirty="0"/>
          </a:p>
          <a:p>
            <a:r>
              <a:rPr lang="en-US" dirty="0"/>
              <a:t>If parents/guardians choose not to vaccinate their student, when do symptoms require testing? How often should I COVID-19 test my student? </a:t>
            </a:r>
          </a:p>
        </p:txBody>
      </p:sp>
      <p:pic>
        <p:nvPicPr>
          <p:cNvPr id="5" name="Picture 4" descr="Logo&#10;&#10;Description automatically generated">
            <a:extLst>
              <a:ext uri="{FF2B5EF4-FFF2-40B4-BE49-F238E27FC236}">
                <a16:creationId xmlns:a16="http://schemas.microsoft.com/office/drawing/2014/main" id="{22C3F01C-21D1-4990-B955-DE538DC6FD97}"/>
              </a:ext>
            </a:extLst>
          </p:cNvPr>
          <p:cNvPicPr>
            <a:picLocks noChangeAspect="1"/>
          </p:cNvPicPr>
          <p:nvPr/>
        </p:nvPicPr>
        <p:blipFill>
          <a:blip r:embed="rId2"/>
          <a:stretch>
            <a:fillRect/>
          </a:stretch>
        </p:blipFill>
        <p:spPr>
          <a:xfrm>
            <a:off x="7598391" y="311253"/>
            <a:ext cx="805218" cy="493965"/>
          </a:xfrm>
          <a:prstGeom prst="rect">
            <a:avLst/>
          </a:prstGeom>
        </p:spPr>
      </p:pic>
    </p:spTree>
    <p:extLst>
      <p:ext uri="{BB962C8B-B14F-4D97-AF65-F5344CB8AC3E}">
        <p14:creationId xmlns:p14="http://schemas.microsoft.com/office/powerpoint/2010/main" val="2100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22818" y="1915266"/>
            <a:ext cx="7433400" cy="42791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5</a:t>
            </a:r>
            <a:r>
              <a:rPr lang="en" sz="4800" dirty="0">
                <a:solidFill>
                  <a:schemeClr val="bg1"/>
                </a:solidFill>
              </a:rPr>
              <a:t>/</a:t>
            </a:r>
            <a:r>
              <a:rPr lang="en" sz="3200" dirty="0">
                <a:solidFill>
                  <a:schemeClr val="bg1"/>
                </a:solidFill>
              </a:rPr>
              <a:t>0</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2503577"/>
            <a:ext cx="7433400" cy="344688"/>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59155"/>
            <a:ext cx="7433400" cy="65093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4800" dirty="0">
                <a:solidFill>
                  <a:srgbClr val="FFC000"/>
                </a:solidFill>
              </a:rPr>
              <a:t>  58 </a:t>
            </a:r>
            <a:r>
              <a:rPr lang="en-US" sz="2000" dirty="0">
                <a:solidFill>
                  <a:srgbClr val="FFC000"/>
                </a:solidFill>
              </a:rPr>
              <a:t>(3,300)</a:t>
            </a:r>
            <a:endParaRPr sz="2000" dirty="0">
              <a:solidFill>
                <a:srgbClr val="FFC00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 COVID-related Incidents </a:t>
            </a:r>
            <a:endParaRPr sz="2400" b="1" dirty="0">
              <a:solidFill>
                <a:schemeClr val="tx1"/>
              </a:solidFill>
            </a:endParaRPr>
          </a:p>
        </p:txBody>
      </p:sp>
      <p:sp>
        <p:nvSpPr>
          <p:cNvPr id="256" name="Google Shape;256;p27"/>
          <p:cNvSpPr txBox="1">
            <a:spLocks noGrp="1"/>
          </p:cNvSpPr>
          <p:nvPr>
            <p:ph type="ctrTitle" idx="4294967295"/>
          </p:nvPr>
        </p:nvSpPr>
        <p:spPr>
          <a:xfrm>
            <a:off x="855300" y="2963911"/>
            <a:ext cx="7433400" cy="32930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53</a:t>
            </a:r>
            <a:r>
              <a:rPr lang="en" sz="4800" dirty="0">
                <a:solidFill>
                  <a:schemeClr val="bg1"/>
                </a:solidFill>
              </a:rPr>
              <a:t>/</a:t>
            </a:r>
            <a:r>
              <a:rPr lang="en" sz="3200" dirty="0">
                <a:solidFill>
                  <a:schemeClr val="bg1"/>
                </a:solidFill>
              </a:rPr>
              <a:t>0</a:t>
            </a:r>
            <a:endParaRPr sz="3200" dirty="0">
              <a:solidFill>
                <a:schemeClr val="bg1"/>
              </a:solidFill>
            </a:endParaRPr>
          </a:p>
        </p:txBody>
      </p:sp>
      <p:sp>
        <p:nvSpPr>
          <p:cNvPr id="257" name="Google Shape;257;p27"/>
          <p:cNvSpPr txBox="1">
            <a:spLocks noGrp="1"/>
          </p:cNvSpPr>
          <p:nvPr>
            <p:ph type="subTitle" idx="4294967295"/>
          </p:nvPr>
        </p:nvSpPr>
        <p:spPr>
          <a:xfrm>
            <a:off x="855300" y="3593005"/>
            <a:ext cx="7433400" cy="42791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2</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954107"/>
          </a:xfrm>
          <a:prstGeom prst="rect">
            <a:avLst/>
          </a:prstGeom>
          <a:noFill/>
        </p:spPr>
        <p:txBody>
          <a:bodyPr wrap="square" rtlCol="0">
            <a:spAutoFit/>
          </a:bodyPr>
          <a:lstStyle/>
          <a:p>
            <a:pPr algn="ctr"/>
            <a:r>
              <a:rPr lang="en-US" sz="2400" b="1" dirty="0">
                <a:solidFill>
                  <a:srgbClr val="FFC000"/>
                </a:solidFill>
              </a:rPr>
              <a:t>OCTOBER 2021</a:t>
            </a:r>
            <a:r>
              <a:rPr lang="en-US" sz="1600" b="1" dirty="0"/>
              <a:t>          </a:t>
            </a:r>
          </a:p>
          <a:p>
            <a:pPr algn="ctr"/>
            <a:r>
              <a:rPr lang="en-US" sz="1600" b="1" dirty="0"/>
              <a:t>System-wide COVID-19 incidents </a:t>
            </a:r>
          </a:p>
          <a:p>
            <a:pPr algn="ctr"/>
            <a:r>
              <a:rPr lang="en-US" sz="1600" b="1" dirty="0">
                <a:solidFill>
                  <a:srgbClr val="FFC000"/>
                </a:solidFill>
              </a:rPr>
              <a:t>(Mask Mandate has been lifted 18 school days from 9/14)</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5" name="Picture 4" descr="Logo&#10;&#10;Description automatically generated">
            <a:extLst>
              <a:ext uri="{FF2B5EF4-FFF2-40B4-BE49-F238E27FC236}">
                <a16:creationId xmlns:a16="http://schemas.microsoft.com/office/drawing/2014/main" id="{B28A97B3-2C36-435B-BA60-18929B0B7E75}"/>
              </a:ext>
            </a:extLst>
          </p:cNvPr>
          <p:cNvPicPr>
            <a:picLocks noChangeAspect="1"/>
          </p:cNvPicPr>
          <p:nvPr/>
        </p:nvPicPr>
        <p:blipFill>
          <a:blip r:embed="rId3"/>
          <a:stretch>
            <a:fillRect/>
          </a:stretch>
        </p:blipFill>
        <p:spPr>
          <a:xfrm>
            <a:off x="357509" y="300330"/>
            <a:ext cx="1958454" cy="1171606"/>
          </a:xfrm>
          <a:prstGeom prst="rect">
            <a:avLst/>
          </a:prstGeom>
        </p:spPr>
      </p:pic>
    </p:spTree>
    <p:extLst>
      <p:ext uri="{BB962C8B-B14F-4D97-AF65-F5344CB8AC3E}">
        <p14:creationId xmlns:p14="http://schemas.microsoft.com/office/powerpoint/2010/main" val="377598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9A6C-CBFF-48B6-9B4A-8D9D93E616DB}"/>
              </a:ext>
            </a:extLst>
          </p:cNvPr>
          <p:cNvSpPr>
            <a:spLocks noGrp="1"/>
          </p:cNvSpPr>
          <p:nvPr>
            <p:ph type="ctrTitle"/>
          </p:nvPr>
        </p:nvSpPr>
        <p:spPr>
          <a:xfrm>
            <a:off x="1143001" y="1644556"/>
            <a:ext cx="6319007" cy="1487606"/>
          </a:xfrm>
        </p:spPr>
        <p:txBody>
          <a:bodyPr>
            <a:normAutofit fontScale="90000"/>
          </a:bodyPr>
          <a:lstStyle/>
          <a:p>
            <a:br>
              <a:rPr lang="en-US" dirty="0"/>
            </a:br>
            <a:br>
              <a:rPr lang="en-US" dirty="0"/>
            </a:br>
            <a:br>
              <a:rPr lang="en-US" dirty="0"/>
            </a:br>
            <a:br>
              <a:rPr lang="en-US" dirty="0"/>
            </a:br>
            <a:r>
              <a:rPr lang="en-US" dirty="0"/>
              <a:t> </a:t>
            </a:r>
            <a:r>
              <a:rPr lang="en-US" sz="3600" b="1" dirty="0">
                <a:solidFill>
                  <a:srgbClr val="00B050"/>
                </a:solidFill>
              </a:rPr>
              <a:t>COVID-19 HEALTH &amp; SAFTEY  RECOVERY PLAN </a:t>
            </a:r>
            <a:br>
              <a:rPr lang="en-US" dirty="0"/>
            </a:br>
            <a:endParaRPr lang="en-US" dirty="0"/>
          </a:p>
        </p:txBody>
      </p:sp>
      <p:sp>
        <p:nvSpPr>
          <p:cNvPr id="3" name="Subtitle 2">
            <a:extLst>
              <a:ext uri="{FF2B5EF4-FFF2-40B4-BE49-F238E27FC236}">
                <a16:creationId xmlns:a16="http://schemas.microsoft.com/office/drawing/2014/main" id="{DEAE7689-5A27-4D5D-B6F2-BC4C9B477D92}"/>
              </a:ext>
            </a:extLst>
          </p:cNvPr>
          <p:cNvSpPr>
            <a:spLocks noGrp="1"/>
          </p:cNvSpPr>
          <p:nvPr>
            <p:ph type="subTitle" idx="1"/>
          </p:nvPr>
        </p:nvSpPr>
        <p:spPr>
          <a:xfrm>
            <a:off x="610299" y="2784144"/>
            <a:ext cx="7390701" cy="1708084"/>
          </a:xfrm>
        </p:spPr>
        <p:txBody>
          <a:bodyPr>
            <a:normAutofit fontScale="55000" lnSpcReduction="20000"/>
          </a:bodyPr>
          <a:lstStyle/>
          <a:p>
            <a:r>
              <a:rPr lang="en-US" dirty="0">
                <a:solidFill>
                  <a:srgbClr val="FF0000"/>
                </a:solidFill>
              </a:rPr>
              <a:t>Contributors to decreased cases in Oasis Charter Schools</a:t>
            </a:r>
            <a:r>
              <a:rPr lang="en-US" dirty="0"/>
              <a:t>:</a:t>
            </a:r>
          </a:p>
          <a:p>
            <a:endParaRPr lang="en-US" dirty="0"/>
          </a:p>
          <a:p>
            <a:r>
              <a:rPr lang="en-US" sz="2000" dirty="0"/>
              <a:t>Lee County positivity rates have dropped to 5.6%; the state of Florida is at 4.8%.</a:t>
            </a:r>
          </a:p>
          <a:p>
            <a:endParaRPr lang="en-US" sz="2000" dirty="0"/>
          </a:p>
          <a:p>
            <a:r>
              <a:rPr lang="en-US" sz="2000" dirty="0"/>
              <a:t>Lee County COVID-related hospitalizations and deaths have dropped.</a:t>
            </a:r>
          </a:p>
          <a:p>
            <a:endParaRPr lang="en-US" sz="2000" dirty="0"/>
          </a:p>
          <a:p>
            <a:r>
              <a:rPr lang="en-US" sz="2000" dirty="0"/>
              <a:t>Mask and face-coverings have been optional and there has been little pushback from students at the school level.</a:t>
            </a:r>
          </a:p>
          <a:p>
            <a:endParaRPr lang="en-US" sz="2000" dirty="0"/>
          </a:p>
          <a:p>
            <a:r>
              <a:rPr lang="en-US" sz="2000" b="1" dirty="0">
                <a:solidFill>
                  <a:srgbClr val="00B050"/>
                </a:solidFill>
              </a:rPr>
              <a:t>Current trend is on average, one person per case becomes infected from their classmate, staff member, or sibling that attends the schools.</a:t>
            </a:r>
          </a:p>
        </p:txBody>
      </p:sp>
      <p:pic>
        <p:nvPicPr>
          <p:cNvPr id="5" name="Picture 4" descr="Logo&#10;&#10;Description automatically generated">
            <a:extLst>
              <a:ext uri="{FF2B5EF4-FFF2-40B4-BE49-F238E27FC236}">
                <a16:creationId xmlns:a16="http://schemas.microsoft.com/office/drawing/2014/main" id="{7E9D476C-8874-4E7F-89AD-E380BEF16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62" y="142604"/>
            <a:ext cx="3810869" cy="1413242"/>
          </a:xfrm>
          <a:prstGeom prst="rect">
            <a:avLst/>
          </a:prstGeom>
        </p:spPr>
      </p:pic>
    </p:spTree>
    <p:extLst>
      <p:ext uri="{BB962C8B-B14F-4D97-AF65-F5344CB8AC3E}">
        <p14:creationId xmlns:p14="http://schemas.microsoft.com/office/powerpoint/2010/main" val="189882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55300" y="1916248"/>
            <a:ext cx="7433400" cy="42791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64</a:t>
            </a:r>
            <a:r>
              <a:rPr lang="en" sz="4800" dirty="0">
                <a:solidFill>
                  <a:schemeClr val="bg1"/>
                </a:solidFill>
              </a:rPr>
              <a:t>/</a:t>
            </a:r>
            <a:r>
              <a:rPr lang="en" sz="3200" dirty="0">
                <a:solidFill>
                  <a:schemeClr val="bg1"/>
                </a:solidFill>
              </a:rPr>
              <a:t>8</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2503577"/>
            <a:ext cx="7433400" cy="344688"/>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59155"/>
            <a:ext cx="7433400" cy="65093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4800" dirty="0">
                <a:solidFill>
                  <a:srgbClr val="FFC000"/>
                </a:solidFill>
              </a:rPr>
              <a:t>  468 </a:t>
            </a:r>
            <a:r>
              <a:rPr lang="en-US" sz="2000" dirty="0">
                <a:solidFill>
                  <a:srgbClr val="FFC000"/>
                </a:solidFill>
              </a:rPr>
              <a:t>(3,300)</a:t>
            </a:r>
            <a:endParaRPr sz="2000" dirty="0">
              <a:solidFill>
                <a:srgbClr val="FFC00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 COVID-related Incidents </a:t>
            </a:r>
            <a:endParaRPr sz="2400" b="1" dirty="0">
              <a:solidFill>
                <a:schemeClr val="tx1"/>
              </a:solidFill>
            </a:endParaRPr>
          </a:p>
        </p:txBody>
      </p:sp>
      <p:sp>
        <p:nvSpPr>
          <p:cNvPr id="256" name="Google Shape;256;p27"/>
          <p:cNvSpPr txBox="1">
            <a:spLocks noGrp="1"/>
          </p:cNvSpPr>
          <p:nvPr>
            <p:ph type="ctrTitle" idx="4294967295"/>
          </p:nvPr>
        </p:nvSpPr>
        <p:spPr>
          <a:xfrm>
            <a:off x="855300" y="2963911"/>
            <a:ext cx="7433400" cy="32930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404</a:t>
            </a:r>
            <a:r>
              <a:rPr lang="en" sz="4800" dirty="0">
                <a:solidFill>
                  <a:schemeClr val="bg1"/>
                </a:solidFill>
              </a:rPr>
              <a:t>/</a:t>
            </a:r>
            <a:r>
              <a:rPr lang="en" sz="3200" dirty="0">
                <a:solidFill>
                  <a:schemeClr val="bg1"/>
                </a:solidFill>
              </a:rPr>
              <a:t>1</a:t>
            </a:r>
            <a:endParaRPr sz="3200" dirty="0">
              <a:solidFill>
                <a:schemeClr val="bg1"/>
              </a:solidFill>
            </a:endParaRPr>
          </a:p>
        </p:txBody>
      </p:sp>
      <p:sp>
        <p:nvSpPr>
          <p:cNvPr id="257" name="Google Shape;257;p27"/>
          <p:cNvSpPr txBox="1">
            <a:spLocks noGrp="1"/>
          </p:cNvSpPr>
          <p:nvPr>
            <p:ph type="subTitle" idx="4294967295"/>
          </p:nvPr>
        </p:nvSpPr>
        <p:spPr>
          <a:xfrm>
            <a:off x="855300" y="3593005"/>
            <a:ext cx="7433400" cy="42791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4</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892552"/>
          </a:xfrm>
          <a:prstGeom prst="rect">
            <a:avLst/>
          </a:prstGeom>
          <a:noFill/>
        </p:spPr>
        <p:txBody>
          <a:bodyPr wrap="square" rtlCol="0">
            <a:spAutoFit/>
          </a:bodyPr>
          <a:lstStyle/>
          <a:p>
            <a:pPr algn="ctr"/>
            <a:r>
              <a:rPr lang="en-US" sz="2400" b="1" dirty="0">
                <a:solidFill>
                  <a:srgbClr val="FFC000"/>
                </a:solidFill>
              </a:rPr>
              <a:t>SEPTEMBER 2021</a:t>
            </a:r>
            <a:r>
              <a:rPr lang="en-US" sz="1600" b="1" dirty="0"/>
              <a:t>          </a:t>
            </a:r>
          </a:p>
          <a:p>
            <a:pPr algn="ctr"/>
            <a:r>
              <a:rPr lang="en-US" sz="1600" b="1" dirty="0"/>
              <a:t>System-wide COVID-19 incidents </a:t>
            </a:r>
          </a:p>
          <a:p>
            <a:pPr algn="ctr"/>
            <a:r>
              <a:rPr lang="en-US" sz="1200" b="1" dirty="0">
                <a:solidFill>
                  <a:srgbClr val="FFC000"/>
                </a:solidFill>
              </a:rPr>
              <a:t>(Mandate </a:t>
            </a:r>
            <a:r>
              <a:rPr lang="en-US" sz="1200" b="1" dirty="0" err="1">
                <a:solidFill>
                  <a:srgbClr val="FFC000"/>
                </a:solidFill>
              </a:rPr>
              <a:t>Mandate</a:t>
            </a:r>
            <a:r>
              <a:rPr lang="en-US" sz="1200" b="1" dirty="0">
                <a:solidFill>
                  <a:srgbClr val="FFC000"/>
                </a:solidFill>
              </a:rPr>
              <a:t> Lifted after 12 school days; opt-out reset September 14)</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5" name="Picture 4" descr="Logo&#10;&#10;Description automatically generated">
            <a:extLst>
              <a:ext uri="{FF2B5EF4-FFF2-40B4-BE49-F238E27FC236}">
                <a16:creationId xmlns:a16="http://schemas.microsoft.com/office/drawing/2014/main" id="{B28A97B3-2C36-435B-BA60-18929B0B7E75}"/>
              </a:ext>
            </a:extLst>
          </p:cNvPr>
          <p:cNvPicPr>
            <a:picLocks noChangeAspect="1"/>
          </p:cNvPicPr>
          <p:nvPr/>
        </p:nvPicPr>
        <p:blipFill>
          <a:blip r:embed="rId3"/>
          <a:stretch>
            <a:fillRect/>
          </a:stretch>
        </p:blipFill>
        <p:spPr>
          <a:xfrm>
            <a:off x="357509" y="300330"/>
            <a:ext cx="1958454" cy="1171606"/>
          </a:xfrm>
          <a:prstGeom prst="rect">
            <a:avLst/>
          </a:prstGeom>
        </p:spPr>
      </p:pic>
    </p:spTree>
    <p:extLst>
      <p:ext uri="{BB962C8B-B14F-4D97-AF65-F5344CB8AC3E}">
        <p14:creationId xmlns:p14="http://schemas.microsoft.com/office/powerpoint/2010/main" val="391797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22818" y="1915266"/>
            <a:ext cx="7433400" cy="42791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301</a:t>
            </a:r>
            <a:r>
              <a:rPr lang="en" sz="4800" dirty="0">
                <a:solidFill>
                  <a:schemeClr val="bg1"/>
                </a:solidFill>
              </a:rPr>
              <a:t>/</a:t>
            </a:r>
            <a:r>
              <a:rPr lang="en" sz="3200" dirty="0">
                <a:solidFill>
                  <a:schemeClr val="bg1"/>
                </a:solidFill>
              </a:rPr>
              <a:t>40</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2503577"/>
            <a:ext cx="7433400" cy="344688"/>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59155"/>
            <a:ext cx="7433400" cy="65093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4800" dirty="0">
                <a:solidFill>
                  <a:srgbClr val="FFC000"/>
                </a:solidFill>
              </a:rPr>
              <a:t>2,783 </a:t>
            </a:r>
            <a:r>
              <a:rPr lang="en-US" sz="2000" dirty="0">
                <a:solidFill>
                  <a:srgbClr val="FFC000"/>
                </a:solidFill>
              </a:rPr>
              <a:t>(3,300)</a:t>
            </a:r>
            <a:endParaRPr sz="2000" dirty="0">
              <a:solidFill>
                <a:srgbClr val="FFC00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 COVID-related Incidents </a:t>
            </a:r>
            <a:endParaRPr sz="2400" b="1" dirty="0">
              <a:solidFill>
                <a:schemeClr val="tx1"/>
              </a:solidFill>
            </a:endParaRPr>
          </a:p>
        </p:txBody>
      </p:sp>
      <p:sp>
        <p:nvSpPr>
          <p:cNvPr id="256" name="Google Shape;256;p27"/>
          <p:cNvSpPr txBox="1">
            <a:spLocks noGrp="1"/>
          </p:cNvSpPr>
          <p:nvPr>
            <p:ph type="ctrTitle" idx="4294967295"/>
          </p:nvPr>
        </p:nvSpPr>
        <p:spPr>
          <a:xfrm>
            <a:off x="855300" y="2963911"/>
            <a:ext cx="7433400" cy="32930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2,482</a:t>
            </a:r>
            <a:r>
              <a:rPr lang="en" sz="4800" dirty="0">
                <a:solidFill>
                  <a:schemeClr val="bg1"/>
                </a:solidFill>
              </a:rPr>
              <a:t>/</a:t>
            </a:r>
            <a:r>
              <a:rPr lang="en" sz="3200" dirty="0">
                <a:solidFill>
                  <a:schemeClr val="bg1"/>
                </a:solidFill>
              </a:rPr>
              <a:t>25</a:t>
            </a:r>
            <a:endParaRPr sz="3200" dirty="0">
              <a:solidFill>
                <a:schemeClr val="bg1"/>
              </a:solidFill>
            </a:endParaRPr>
          </a:p>
        </p:txBody>
      </p:sp>
      <p:sp>
        <p:nvSpPr>
          <p:cNvPr id="257" name="Google Shape;257;p27"/>
          <p:cNvSpPr txBox="1">
            <a:spLocks noGrp="1"/>
          </p:cNvSpPr>
          <p:nvPr>
            <p:ph type="subTitle" idx="4294967295"/>
          </p:nvPr>
        </p:nvSpPr>
        <p:spPr>
          <a:xfrm>
            <a:off x="855300" y="3593005"/>
            <a:ext cx="7433400" cy="42791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5</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954107"/>
          </a:xfrm>
          <a:prstGeom prst="rect">
            <a:avLst/>
          </a:prstGeom>
          <a:noFill/>
        </p:spPr>
        <p:txBody>
          <a:bodyPr wrap="square" rtlCol="0">
            <a:spAutoFit/>
          </a:bodyPr>
          <a:lstStyle/>
          <a:p>
            <a:pPr algn="ctr"/>
            <a:r>
              <a:rPr lang="en-US" sz="2400" b="1" dirty="0">
                <a:solidFill>
                  <a:srgbClr val="FFC000"/>
                </a:solidFill>
              </a:rPr>
              <a:t>AUGUST 2021</a:t>
            </a:r>
            <a:r>
              <a:rPr lang="en-US" sz="1600" b="1" dirty="0"/>
              <a:t>          </a:t>
            </a:r>
          </a:p>
          <a:p>
            <a:pPr algn="ctr"/>
            <a:r>
              <a:rPr lang="en-US" sz="1600" b="1" dirty="0"/>
              <a:t>System-wide COVID-19 incidents </a:t>
            </a:r>
          </a:p>
          <a:p>
            <a:pPr algn="ctr"/>
            <a:r>
              <a:rPr lang="en-US" sz="1600" b="1" dirty="0">
                <a:solidFill>
                  <a:srgbClr val="FFC000"/>
                </a:solidFill>
              </a:rPr>
              <a:t>(Mask Mandate August 27, 2021)</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5" name="Picture 4" descr="Logo&#10;&#10;Description automatically generated">
            <a:extLst>
              <a:ext uri="{FF2B5EF4-FFF2-40B4-BE49-F238E27FC236}">
                <a16:creationId xmlns:a16="http://schemas.microsoft.com/office/drawing/2014/main" id="{B28A97B3-2C36-435B-BA60-18929B0B7E75}"/>
              </a:ext>
            </a:extLst>
          </p:cNvPr>
          <p:cNvPicPr>
            <a:picLocks noChangeAspect="1"/>
          </p:cNvPicPr>
          <p:nvPr/>
        </p:nvPicPr>
        <p:blipFill>
          <a:blip r:embed="rId3"/>
          <a:stretch>
            <a:fillRect/>
          </a:stretch>
        </p:blipFill>
        <p:spPr>
          <a:xfrm>
            <a:off x="357509" y="300330"/>
            <a:ext cx="1958454" cy="1171606"/>
          </a:xfrm>
          <a:prstGeom prst="rect">
            <a:avLst/>
          </a:prstGeom>
        </p:spPr>
      </p:pic>
    </p:spTree>
    <p:extLst>
      <p:ext uri="{BB962C8B-B14F-4D97-AF65-F5344CB8AC3E}">
        <p14:creationId xmlns:p14="http://schemas.microsoft.com/office/powerpoint/2010/main" val="181982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55300" y="1401928"/>
            <a:ext cx="7433400" cy="4132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78</a:t>
            </a:r>
            <a:r>
              <a:rPr lang="en" sz="4800" dirty="0">
                <a:solidFill>
                  <a:schemeClr val="bg1"/>
                </a:solidFill>
              </a:rPr>
              <a:t>/</a:t>
            </a:r>
            <a:r>
              <a:rPr lang="en" sz="3200" dirty="0">
                <a:solidFill>
                  <a:schemeClr val="bg1"/>
                </a:solidFill>
              </a:rPr>
              <a:t>12</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1959428"/>
            <a:ext cx="7433400" cy="413221"/>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60107"/>
            <a:ext cx="7433400" cy="95990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C00000"/>
                </a:solidFill>
              </a:rPr>
              <a:t>769</a:t>
            </a:r>
            <a:endParaRPr sz="4800" dirty="0">
              <a:solidFill>
                <a:srgbClr val="C00000"/>
              </a:solidFill>
            </a:endParaRPr>
          </a:p>
        </p:txBody>
      </p:sp>
      <p:sp>
        <p:nvSpPr>
          <p:cNvPr id="255" name="Google Shape;255;p27"/>
          <p:cNvSpPr txBox="1">
            <a:spLocks noGrp="1"/>
          </p:cNvSpPr>
          <p:nvPr>
            <p:ph type="subTitle" idx="4294967295"/>
          </p:nvPr>
        </p:nvSpPr>
        <p:spPr>
          <a:xfrm>
            <a:off x="855300" y="4440481"/>
            <a:ext cx="7433400"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Students </a:t>
            </a:r>
            <a:endParaRPr sz="2400" b="1" dirty="0">
              <a:solidFill>
                <a:schemeClr val="tx1"/>
              </a:solidFill>
            </a:endParaRPr>
          </a:p>
        </p:txBody>
      </p:sp>
      <p:sp>
        <p:nvSpPr>
          <p:cNvPr id="256" name="Google Shape;256;p27"/>
          <p:cNvSpPr txBox="1">
            <a:spLocks noGrp="1"/>
          </p:cNvSpPr>
          <p:nvPr>
            <p:ph type="ctrTitle" idx="4294967295"/>
          </p:nvPr>
        </p:nvSpPr>
        <p:spPr>
          <a:xfrm>
            <a:off x="855300" y="2684463"/>
            <a:ext cx="7433400" cy="4132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268</a:t>
            </a:r>
            <a:r>
              <a:rPr lang="en" sz="4800" dirty="0">
                <a:solidFill>
                  <a:schemeClr val="bg1"/>
                </a:solidFill>
              </a:rPr>
              <a:t>/</a:t>
            </a:r>
            <a:r>
              <a:rPr lang="en" sz="3200" dirty="0">
                <a:solidFill>
                  <a:schemeClr val="bg1"/>
                </a:solidFill>
              </a:rPr>
              <a:t>10</a:t>
            </a:r>
            <a:endParaRPr sz="3200" dirty="0">
              <a:solidFill>
                <a:schemeClr val="bg1"/>
              </a:solidFill>
            </a:endParaRPr>
          </a:p>
        </p:txBody>
      </p:sp>
      <p:sp>
        <p:nvSpPr>
          <p:cNvPr id="257" name="Google Shape;257;p27"/>
          <p:cNvSpPr txBox="1">
            <a:spLocks noGrp="1"/>
          </p:cNvSpPr>
          <p:nvPr>
            <p:ph type="subTitle" idx="4294967295"/>
          </p:nvPr>
        </p:nvSpPr>
        <p:spPr>
          <a:xfrm>
            <a:off x="855300" y="3293215"/>
            <a:ext cx="7433400" cy="487213"/>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6</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584775"/>
          </a:xfrm>
          <a:prstGeom prst="rect">
            <a:avLst/>
          </a:prstGeom>
          <a:noFill/>
        </p:spPr>
        <p:txBody>
          <a:bodyPr wrap="square" rtlCol="0">
            <a:spAutoFit/>
          </a:bodyPr>
          <a:lstStyle/>
          <a:p>
            <a:r>
              <a:rPr lang="en-US" sz="1600" b="1" dirty="0"/>
              <a:t>         Total Number of COVID-19 incidents </a:t>
            </a:r>
          </a:p>
          <a:p>
            <a:r>
              <a:rPr lang="en-US" sz="1600" b="1" dirty="0"/>
              <a:t>          August 02, 2021 - October 08, 2021</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1015663"/>
          </a:xfrm>
          <a:prstGeom prst="rect">
            <a:avLst/>
          </a:prstGeom>
          <a:noFill/>
        </p:spPr>
        <p:txBody>
          <a:bodyPr wrap="square" rtlCol="0">
            <a:spAutoFit/>
          </a:bodyPr>
          <a:lstStyle/>
          <a:p>
            <a:r>
              <a:rPr lang="en-US" dirty="0"/>
              <a:t>OASIS NORTH</a:t>
            </a:r>
          </a:p>
          <a:p>
            <a:endParaRPr lang="en-US" sz="3200" b="1" dirty="0">
              <a:solidFill>
                <a:srgbClr val="FF0000"/>
              </a:solidFill>
            </a:endParaRPr>
          </a:p>
        </p:txBody>
      </p:sp>
      <p:pic>
        <p:nvPicPr>
          <p:cNvPr id="5" name="Picture 4" descr="Logo, company name&#10;&#10;Description automatically generated">
            <a:extLst>
              <a:ext uri="{FF2B5EF4-FFF2-40B4-BE49-F238E27FC236}">
                <a16:creationId xmlns:a16="http://schemas.microsoft.com/office/drawing/2014/main" id="{843ED5D5-EDB2-4FF7-BC5D-F89C1F53782C}"/>
              </a:ext>
            </a:extLst>
          </p:cNvPr>
          <p:cNvPicPr>
            <a:picLocks noChangeAspect="1"/>
          </p:cNvPicPr>
          <p:nvPr/>
        </p:nvPicPr>
        <p:blipFill>
          <a:blip r:embed="rId3"/>
          <a:stretch>
            <a:fillRect/>
          </a:stretch>
        </p:blipFill>
        <p:spPr>
          <a:xfrm>
            <a:off x="253720" y="145711"/>
            <a:ext cx="2028841" cy="16181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55300" y="1401928"/>
            <a:ext cx="7433400" cy="4132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98</a:t>
            </a:r>
            <a:r>
              <a:rPr lang="en" sz="4800" dirty="0">
                <a:solidFill>
                  <a:schemeClr val="bg1"/>
                </a:solidFill>
              </a:rPr>
              <a:t>/</a:t>
            </a:r>
            <a:r>
              <a:rPr lang="en" sz="3200" dirty="0">
                <a:solidFill>
                  <a:schemeClr val="bg1"/>
                </a:solidFill>
              </a:rPr>
              <a:t>18</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1959428"/>
            <a:ext cx="7433400" cy="413221"/>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dirty="0">
                <a:solidFill>
                  <a:schemeClr val="lt1"/>
                </a:solidFill>
              </a:rPr>
              <a:t>/</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60107"/>
            <a:ext cx="7433400" cy="95990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C000"/>
                </a:solidFill>
              </a:rPr>
              <a:t>872</a:t>
            </a:r>
            <a:endParaRPr sz="4800" dirty="0">
              <a:solidFill>
                <a:srgbClr val="FFC00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Students </a:t>
            </a:r>
            <a:endParaRPr sz="2400" b="1" dirty="0">
              <a:solidFill>
                <a:schemeClr val="tx1"/>
              </a:solidFill>
            </a:endParaRPr>
          </a:p>
        </p:txBody>
      </p:sp>
      <p:sp>
        <p:nvSpPr>
          <p:cNvPr id="256" name="Google Shape;256;p27"/>
          <p:cNvSpPr txBox="1">
            <a:spLocks noGrp="1"/>
          </p:cNvSpPr>
          <p:nvPr>
            <p:ph type="ctrTitle" idx="4294967295"/>
          </p:nvPr>
        </p:nvSpPr>
        <p:spPr>
          <a:xfrm>
            <a:off x="855300" y="2684463"/>
            <a:ext cx="7433400" cy="4132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313</a:t>
            </a:r>
            <a:r>
              <a:rPr lang="en" sz="4800" dirty="0">
                <a:solidFill>
                  <a:schemeClr val="bg1"/>
                </a:solidFill>
              </a:rPr>
              <a:t>/</a:t>
            </a:r>
            <a:r>
              <a:rPr lang="en" sz="3200" dirty="0">
                <a:solidFill>
                  <a:schemeClr val="bg1"/>
                </a:solidFill>
              </a:rPr>
              <a:t>8</a:t>
            </a:r>
            <a:endParaRPr sz="3200" dirty="0">
              <a:solidFill>
                <a:schemeClr val="bg1"/>
              </a:solidFill>
            </a:endParaRPr>
          </a:p>
        </p:txBody>
      </p:sp>
      <p:sp>
        <p:nvSpPr>
          <p:cNvPr id="257" name="Google Shape;257;p27"/>
          <p:cNvSpPr txBox="1">
            <a:spLocks noGrp="1"/>
          </p:cNvSpPr>
          <p:nvPr>
            <p:ph type="subTitle" idx="4294967295"/>
          </p:nvPr>
        </p:nvSpPr>
        <p:spPr>
          <a:xfrm>
            <a:off x="855300" y="3293215"/>
            <a:ext cx="7433400" cy="487213"/>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7</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584775"/>
          </a:xfrm>
          <a:prstGeom prst="rect">
            <a:avLst/>
          </a:prstGeom>
          <a:noFill/>
        </p:spPr>
        <p:txBody>
          <a:bodyPr wrap="square" rtlCol="0">
            <a:spAutoFit/>
          </a:bodyPr>
          <a:lstStyle/>
          <a:p>
            <a:r>
              <a:rPr lang="en-US" sz="1600" b="1" dirty="0"/>
              <a:t>         Total Number of COVID-19 incidents </a:t>
            </a:r>
          </a:p>
          <a:p>
            <a:r>
              <a:rPr lang="en-US" sz="1600" b="1" dirty="0"/>
              <a:t>          August 02, 2021 - October 08, 2021</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6" name="Picture 5" descr="Logo&#10;&#10;Description automatically generated">
            <a:extLst>
              <a:ext uri="{FF2B5EF4-FFF2-40B4-BE49-F238E27FC236}">
                <a16:creationId xmlns:a16="http://schemas.microsoft.com/office/drawing/2014/main" id="{6639E8B3-4132-43AF-95F4-45B130F69CF7}"/>
              </a:ext>
            </a:extLst>
          </p:cNvPr>
          <p:cNvPicPr>
            <a:picLocks noChangeAspect="1"/>
          </p:cNvPicPr>
          <p:nvPr/>
        </p:nvPicPr>
        <p:blipFill>
          <a:blip r:embed="rId3"/>
          <a:stretch>
            <a:fillRect/>
          </a:stretch>
        </p:blipFill>
        <p:spPr>
          <a:xfrm>
            <a:off x="256674" y="183401"/>
            <a:ext cx="2142766" cy="1554887"/>
          </a:xfrm>
          <a:prstGeom prst="rect">
            <a:avLst/>
          </a:prstGeom>
        </p:spPr>
      </p:pic>
    </p:spTree>
    <p:extLst>
      <p:ext uri="{BB962C8B-B14F-4D97-AF65-F5344CB8AC3E}">
        <p14:creationId xmlns:p14="http://schemas.microsoft.com/office/powerpoint/2010/main" val="242088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22818" y="1542957"/>
            <a:ext cx="7433400" cy="28117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82</a:t>
            </a:r>
            <a:r>
              <a:rPr lang="en" sz="4800" dirty="0">
                <a:solidFill>
                  <a:schemeClr val="bg1"/>
                </a:solidFill>
              </a:rPr>
              <a:t>/</a:t>
            </a:r>
            <a:r>
              <a:rPr lang="en" sz="3200" dirty="0">
                <a:solidFill>
                  <a:schemeClr val="bg1"/>
                </a:solidFill>
              </a:rPr>
              <a:t>7</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2131768"/>
            <a:ext cx="7433400" cy="522586"/>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960107"/>
            <a:ext cx="7433400" cy="95990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7030A0"/>
                </a:solidFill>
              </a:rPr>
              <a:t>828</a:t>
            </a:r>
            <a:endParaRPr sz="4800" dirty="0">
              <a:solidFill>
                <a:srgbClr val="7030A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Students </a:t>
            </a:r>
            <a:endParaRPr sz="2400" b="1" dirty="0">
              <a:solidFill>
                <a:schemeClr val="tx1"/>
              </a:solidFill>
            </a:endParaRPr>
          </a:p>
        </p:txBody>
      </p:sp>
      <p:sp>
        <p:nvSpPr>
          <p:cNvPr id="256" name="Google Shape;256;p27"/>
          <p:cNvSpPr txBox="1">
            <a:spLocks noGrp="1"/>
          </p:cNvSpPr>
          <p:nvPr>
            <p:ph type="ctrTitle" idx="4294967295"/>
          </p:nvPr>
        </p:nvSpPr>
        <p:spPr>
          <a:xfrm>
            <a:off x="855300" y="2770629"/>
            <a:ext cx="7433400" cy="52258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1,037</a:t>
            </a:r>
            <a:r>
              <a:rPr lang="en" sz="4800" dirty="0">
                <a:solidFill>
                  <a:schemeClr val="bg1"/>
                </a:solidFill>
              </a:rPr>
              <a:t>/</a:t>
            </a:r>
            <a:r>
              <a:rPr lang="en" sz="3200" dirty="0">
                <a:solidFill>
                  <a:schemeClr val="bg1"/>
                </a:solidFill>
              </a:rPr>
              <a:t>4</a:t>
            </a:r>
            <a:endParaRPr sz="3200" dirty="0">
              <a:solidFill>
                <a:schemeClr val="bg1"/>
              </a:solidFill>
            </a:endParaRPr>
          </a:p>
        </p:txBody>
      </p:sp>
      <p:sp>
        <p:nvSpPr>
          <p:cNvPr id="257" name="Google Shape;257;p27"/>
          <p:cNvSpPr txBox="1">
            <a:spLocks noGrp="1"/>
          </p:cNvSpPr>
          <p:nvPr>
            <p:ph type="subTitle" idx="4294967295"/>
          </p:nvPr>
        </p:nvSpPr>
        <p:spPr>
          <a:xfrm>
            <a:off x="855300" y="3293215"/>
            <a:ext cx="7433400" cy="487213"/>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8</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584775"/>
          </a:xfrm>
          <a:prstGeom prst="rect">
            <a:avLst/>
          </a:prstGeom>
          <a:noFill/>
        </p:spPr>
        <p:txBody>
          <a:bodyPr wrap="square" rtlCol="0">
            <a:spAutoFit/>
          </a:bodyPr>
          <a:lstStyle/>
          <a:p>
            <a:r>
              <a:rPr lang="en-US" sz="1600" b="1" dirty="0"/>
              <a:t>         Total Number of COVID-19 incidents </a:t>
            </a:r>
          </a:p>
          <a:p>
            <a:r>
              <a:rPr lang="en-US" sz="1600" b="1" dirty="0"/>
              <a:t>          August 02, 2021 - October 08, 2021</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5" name="Picture 4" descr="Logo, company name&#10;&#10;Description automatically generated">
            <a:extLst>
              <a:ext uri="{FF2B5EF4-FFF2-40B4-BE49-F238E27FC236}">
                <a16:creationId xmlns:a16="http://schemas.microsoft.com/office/drawing/2014/main" id="{70BB2ED9-042F-41D5-B984-2024D5EF65E4}"/>
              </a:ext>
            </a:extLst>
          </p:cNvPr>
          <p:cNvPicPr>
            <a:picLocks noChangeAspect="1"/>
          </p:cNvPicPr>
          <p:nvPr/>
        </p:nvPicPr>
        <p:blipFill>
          <a:blip r:embed="rId3"/>
          <a:stretch>
            <a:fillRect/>
          </a:stretch>
        </p:blipFill>
        <p:spPr>
          <a:xfrm>
            <a:off x="357509" y="260610"/>
            <a:ext cx="2090057" cy="1428750"/>
          </a:xfrm>
          <a:prstGeom prst="rect">
            <a:avLst/>
          </a:prstGeom>
        </p:spPr>
      </p:pic>
    </p:spTree>
    <p:extLst>
      <p:ext uri="{BB962C8B-B14F-4D97-AF65-F5344CB8AC3E}">
        <p14:creationId xmlns:p14="http://schemas.microsoft.com/office/powerpoint/2010/main" val="271964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ctrTitle" idx="4294967295"/>
          </p:nvPr>
        </p:nvSpPr>
        <p:spPr>
          <a:xfrm>
            <a:off x="822818" y="1542957"/>
            <a:ext cx="7433400" cy="28117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112</a:t>
            </a:r>
            <a:r>
              <a:rPr lang="en" sz="4800" dirty="0">
                <a:solidFill>
                  <a:schemeClr val="bg1"/>
                </a:solidFill>
              </a:rPr>
              <a:t>/</a:t>
            </a:r>
            <a:r>
              <a:rPr lang="en" sz="3200" dirty="0">
                <a:solidFill>
                  <a:schemeClr val="bg1"/>
                </a:solidFill>
              </a:rPr>
              <a:t>11</a:t>
            </a:r>
            <a:br>
              <a:rPr lang="en" sz="4800" dirty="0"/>
            </a:br>
            <a:br>
              <a:rPr lang="en" sz="4800" dirty="0"/>
            </a:br>
            <a:br>
              <a:rPr lang="en" sz="4800" dirty="0"/>
            </a:br>
            <a:br>
              <a:rPr lang="en" sz="4800" dirty="0"/>
            </a:br>
            <a:endParaRPr sz="4800" dirty="0"/>
          </a:p>
        </p:txBody>
      </p:sp>
      <p:sp>
        <p:nvSpPr>
          <p:cNvPr id="253" name="Google Shape;253;p27"/>
          <p:cNvSpPr txBox="1">
            <a:spLocks noGrp="1"/>
          </p:cNvSpPr>
          <p:nvPr>
            <p:ph type="subTitle" idx="4294967295"/>
          </p:nvPr>
        </p:nvSpPr>
        <p:spPr>
          <a:xfrm>
            <a:off x="855300" y="2131768"/>
            <a:ext cx="7433400" cy="522586"/>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Positive COVID-19 Students</a:t>
            </a:r>
            <a:r>
              <a:rPr lang="en" sz="2000" b="1" dirty="0">
                <a:solidFill>
                  <a:schemeClr val="lt1"/>
                </a:solidFill>
              </a:rPr>
              <a:t>/Positive Teachers-Staff</a:t>
            </a:r>
            <a:endParaRPr sz="2000" b="1" dirty="0">
              <a:solidFill>
                <a:schemeClr val="lt1"/>
              </a:solidFill>
            </a:endParaRPr>
          </a:p>
        </p:txBody>
      </p:sp>
      <p:sp>
        <p:nvSpPr>
          <p:cNvPr id="254" name="Google Shape;254;p27"/>
          <p:cNvSpPr txBox="1">
            <a:spLocks noGrp="1"/>
          </p:cNvSpPr>
          <p:nvPr>
            <p:ph type="ctrTitle" idx="4294967295"/>
          </p:nvPr>
        </p:nvSpPr>
        <p:spPr>
          <a:xfrm>
            <a:off x="855300" y="3869141"/>
            <a:ext cx="7433400" cy="105087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0070C0"/>
                </a:solidFill>
              </a:rPr>
              <a:t>742</a:t>
            </a:r>
            <a:endParaRPr sz="4800" dirty="0">
              <a:solidFill>
                <a:srgbClr val="0070C0"/>
              </a:solidFill>
            </a:endParaRPr>
          </a:p>
        </p:txBody>
      </p:sp>
      <p:sp>
        <p:nvSpPr>
          <p:cNvPr id="255" name="Google Shape;255;p27"/>
          <p:cNvSpPr txBox="1">
            <a:spLocks noGrp="1"/>
          </p:cNvSpPr>
          <p:nvPr>
            <p:ph type="subTitle" idx="4294967295"/>
          </p:nvPr>
        </p:nvSpPr>
        <p:spPr>
          <a:xfrm>
            <a:off x="694394" y="4464245"/>
            <a:ext cx="7690248" cy="3936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400" b="1" dirty="0">
                <a:solidFill>
                  <a:schemeClr val="tx1"/>
                </a:solidFill>
              </a:rPr>
              <a:t>Total Students </a:t>
            </a:r>
            <a:endParaRPr sz="2400" b="1" dirty="0">
              <a:solidFill>
                <a:schemeClr val="tx1"/>
              </a:solidFill>
            </a:endParaRPr>
          </a:p>
        </p:txBody>
      </p:sp>
      <p:sp>
        <p:nvSpPr>
          <p:cNvPr id="256" name="Google Shape;256;p27"/>
          <p:cNvSpPr txBox="1">
            <a:spLocks noGrp="1"/>
          </p:cNvSpPr>
          <p:nvPr>
            <p:ph type="ctrTitle" idx="4294967295"/>
          </p:nvPr>
        </p:nvSpPr>
        <p:spPr>
          <a:xfrm>
            <a:off x="855300" y="2770629"/>
            <a:ext cx="7433400" cy="52258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dirty="0">
                <a:solidFill>
                  <a:srgbClr val="FF0000"/>
                </a:solidFill>
              </a:rPr>
              <a:t>1,321</a:t>
            </a:r>
            <a:r>
              <a:rPr lang="en" sz="4800" dirty="0">
                <a:solidFill>
                  <a:schemeClr val="bg1"/>
                </a:solidFill>
              </a:rPr>
              <a:t>/</a:t>
            </a:r>
            <a:r>
              <a:rPr lang="en" sz="3200" dirty="0">
                <a:solidFill>
                  <a:schemeClr val="bg1"/>
                </a:solidFill>
              </a:rPr>
              <a:t>4</a:t>
            </a:r>
            <a:endParaRPr sz="3200" dirty="0">
              <a:solidFill>
                <a:schemeClr val="bg1"/>
              </a:solidFill>
            </a:endParaRPr>
          </a:p>
        </p:txBody>
      </p:sp>
      <p:sp>
        <p:nvSpPr>
          <p:cNvPr id="257" name="Google Shape;257;p27"/>
          <p:cNvSpPr txBox="1">
            <a:spLocks noGrp="1"/>
          </p:cNvSpPr>
          <p:nvPr>
            <p:ph type="subTitle" idx="4294967295"/>
          </p:nvPr>
        </p:nvSpPr>
        <p:spPr>
          <a:xfrm>
            <a:off x="855300" y="3293215"/>
            <a:ext cx="7433400" cy="487213"/>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b="1" dirty="0">
                <a:solidFill>
                  <a:srgbClr val="FF0000"/>
                </a:solidFill>
              </a:rPr>
              <a:t>Exposed Students </a:t>
            </a:r>
            <a:r>
              <a:rPr lang="en" sz="2000" b="1" dirty="0">
                <a:solidFill>
                  <a:schemeClr val="lt1"/>
                </a:solidFill>
              </a:rPr>
              <a:t>/Exposed Teachers-Staff</a:t>
            </a:r>
            <a:endParaRPr sz="2000" b="1" dirty="0">
              <a:solidFill>
                <a:schemeClr val="lt1"/>
              </a:solidFill>
            </a:endParaRPr>
          </a:p>
        </p:txBody>
      </p:sp>
      <p:sp>
        <p:nvSpPr>
          <p:cNvPr id="258" name="Google Shape;258;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9</a:t>
            </a:fld>
            <a:endParaRPr>
              <a:solidFill>
                <a:schemeClr val="accent2"/>
              </a:solidFill>
            </a:endParaRPr>
          </a:p>
        </p:txBody>
      </p:sp>
      <p:sp>
        <p:nvSpPr>
          <p:cNvPr id="2" name="TextBox 1">
            <a:extLst>
              <a:ext uri="{FF2B5EF4-FFF2-40B4-BE49-F238E27FC236}">
                <a16:creationId xmlns:a16="http://schemas.microsoft.com/office/drawing/2014/main" id="{8282BC37-4246-4890-A31D-05A545D8B09C}"/>
              </a:ext>
            </a:extLst>
          </p:cNvPr>
          <p:cNvSpPr txBox="1"/>
          <p:nvPr/>
        </p:nvSpPr>
        <p:spPr>
          <a:xfrm>
            <a:off x="2447566" y="703018"/>
            <a:ext cx="6033017" cy="584775"/>
          </a:xfrm>
          <a:prstGeom prst="rect">
            <a:avLst/>
          </a:prstGeom>
          <a:noFill/>
        </p:spPr>
        <p:txBody>
          <a:bodyPr wrap="square" rtlCol="0">
            <a:spAutoFit/>
          </a:bodyPr>
          <a:lstStyle/>
          <a:p>
            <a:r>
              <a:rPr lang="en-US" sz="1600" b="1" dirty="0"/>
              <a:t>         Total Number of COVID-19 incidents </a:t>
            </a:r>
          </a:p>
          <a:p>
            <a:r>
              <a:rPr lang="en-US" sz="1600" b="1" dirty="0"/>
              <a:t>          August 02, 2021 - October 08, 2021</a:t>
            </a:r>
          </a:p>
        </p:txBody>
      </p:sp>
      <p:sp>
        <p:nvSpPr>
          <p:cNvPr id="3" name="TextBox 2">
            <a:extLst>
              <a:ext uri="{FF2B5EF4-FFF2-40B4-BE49-F238E27FC236}">
                <a16:creationId xmlns:a16="http://schemas.microsoft.com/office/drawing/2014/main" id="{665CD56F-5B0A-49AF-A363-3F8B12310D75}"/>
              </a:ext>
            </a:extLst>
          </p:cNvPr>
          <p:cNvSpPr txBox="1"/>
          <p:nvPr/>
        </p:nvSpPr>
        <p:spPr>
          <a:xfrm>
            <a:off x="357509" y="300330"/>
            <a:ext cx="1120656" cy="800219"/>
          </a:xfrm>
          <a:prstGeom prst="rect">
            <a:avLst/>
          </a:prstGeom>
          <a:noFill/>
        </p:spPr>
        <p:txBody>
          <a:bodyPr wrap="square" rtlCol="0">
            <a:spAutoFit/>
          </a:bodyPr>
          <a:lstStyle/>
          <a:p>
            <a:endParaRPr lang="en-US" dirty="0"/>
          </a:p>
          <a:p>
            <a:endParaRPr lang="en-US" sz="3200" b="1" dirty="0">
              <a:solidFill>
                <a:srgbClr val="FF0000"/>
              </a:solidFill>
            </a:endParaRPr>
          </a:p>
        </p:txBody>
      </p:sp>
      <p:pic>
        <p:nvPicPr>
          <p:cNvPr id="6" name="Picture 5" descr="Logo&#10;&#10;Description automatically generated">
            <a:extLst>
              <a:ext uri="{FF2B5EF4-FFF2-40B4-BE49-F238E27FC236}">
                <a16:creationId xmlns:a16="http://schemas.microsoft.com/office/drawing/2014/main" id="{3C4ACDA1-816C-4C7C-9646-E466AA988F73}"/>
              </a:ext>
            </a:extLst>
          </p:cNvPr>
          <p:cNvPicPr>
            <a:picLocks noChangeAspect="1"/>
          </p:cNvPicPr>
          <p:nvPr/>
        </p:nvPicPr>
        <p:blipFill>
          <a:blip r:embed="rId3"/>
          <a:stretch>
            <a:fillRect/>
          </a:stretch>
        </p:blipFill>
        <p:spPr>
          <a:xfrm>
            <a:off x="294268" y="223484"/>
            <a:ext cx="2257863" cy="1421071"/>
          </a:xfrm>
          <a:prstGeom prst="rect">
            <a:avLst/>
          </a:prstGeom>
        </p:spPr>
      </p:pic>
    </p:spTree>
    <p:extLst>
      <p:ext uri="{BB962C8B-B14F-4D97-AF65-F5344CB8AC3E}">
        <p14:creationId xmlns:p14="http://schemas.microsoft.com/office/powerpoint/2010/main" val="2578582095"/>
      </p:ext>
    </p:extLst>
  </p:cSld>
  <p:clrMapOvr>
    <a:masterClrMapping/>
  </p:clrMapOvr>
</p:sld>
</file>

<file path=ppt/theme/theme1.xml><?xml version="1.0" encoding="utf-8"?>
<a:theme xmlns:a="http://schemas.openxmlformats.org/drawingml/2006/main" name="Donalbain template">
  <a:themeElements>
    <a:clrScheme name="Custom 347">
      <a:dk1>
        <a:srgbClr val="181F22"/>
      </a:dk1>
      <a:lt1>
        <a:srgbClr val="FFFFFF"/>
      </a:lt1>
      <a:dk2>
        <a:srgbClr val="677579"/>
      </a:dk2>
      <a:lt2>
        <a:srgbClr val="EBF1EE"/>
      </a:lt2>
      <a:accent1>
        <a:srgbClr val="006E85"/>
      </a:accent1>
      <a:accent2>
        <a:srgbClr val="00989A"/>
      </a:accent2>
      <a:accent3>
        <a:srgbClr val="00CCA0"/>
      </a:accent3>
      <a:accent4>
        <a:srgbClr val="3EF386"/>
      </a:accent4>
      <a:accent5>
        <a:srgbClr val="96DA4C"/>
      </a:accent5>
      <a:accent6>
        <a:srgbClr val="E2E02C"/>
      </a:accent6>
      <a:hlink>
        <a:srgbClr val="006E8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579</Words>
  <Application>Microsoft Office PowerPoint</Application>
  <PresentationFormat>On-screen Show (16:9)</PresentationFormat>
  <Paragraphs>92</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Titillium Web</vt:lpstr>
      <vt:lpstr>Arial</vt:lpstr>
      <vt:lpstr>Calibri</vt:lpstr>
      <vt:lpstr>Donalbain template</vt:lpstr>
      <vt:lpstr>Oasis Charter Schools CORONAVIRUS REPORT  Aug-Oct 2021</vt:lpstr>
      <vt:lpstr>5/0    </vt:lpstr>
      <vt:lpstr>     COVID-19 HEALTH &amp; SAFTEY  RECOVERY PLAN  </vt:lpstr>
      <vt:lpstr>64/8    </vt:lpstr>
      <vt:lpstr>301/40    </vt:lpstr>
      <vt:lpstr>78/12    </vt:lpstr>
      <vt:lpstr>98/18    </vt:lpstr>
      <vt:lpstr>82/7    </vt:lpstr>
      <vt:lpstr>112/11    </vt:lpstr>
      <vt:lpstr>     COVID-19 HEALTH &amp; SAFTEY  RECOVERY PLAN  </vt:lpstr>
      <vt:lpstr>HEALTH &amp; SAFETY PANEL  FOCUS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Kathleen Paul-Evans</dc:creator>
  <cp:lastModifiedBy>Kathleen Paul-Evans</cp:lastModifiedBy>
  <cp:revision>27</cp:revision>
  <cp:lastPrinted>2021-10-12T15:15:29Z</cp:lastPrinted>
  <dcterms:modified xsi:type="dcterms:W3CDTF">2021-10-12T15:39:33Z</dcterms:modified>
</cp:coreProperties>
</file>