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1" r:id="rId7"/>
    <p:sldId id="262" r:id="rId8"/>
    <p:sldId id="260" r:id="rId9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75" d="100"/>
          <a:sy n="75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54352-B2E8-4E30-A3BC-2A0F830BF4D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75FD7-ABAA-4A4B-9903-B54A95413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28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75FD7-ABAA-4A4B-9903-B54A95413B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51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81E74F-3F25-4CF7-98E0-9733E20F9D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1E74F-3F25-4CF7-98E0-9733E20F9D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1E74F-3F25-4CF7-98E0-9733E20F9D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81E74F-3F25-4CF7-98E0-9733E20F9D6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81E74F-3F25-4CF7-98E0-9733E20F9D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1E74F-3F25-4CF7-98E0-9733E20F9D6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1E74F-3F25-4CF7-98E0-9733E20F9D6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81E74F-3F25-4CF7-98E0-9733E20F9D6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1E74F-3F25-4CF7-98E0-9733E20F9D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81E74F-3F25-4CF7-98E0-9733E20F9D6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81E74F-3F25-4CF7-98E0-9733E20F9D6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81E74F-3F25-4CF7-98E0-9733E20F9D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file:///C:\Users\maryanne.moniz\FY%202020%20Budgets\Budget%20Amendment\Budget%20Amend%20FY20%20%231%20USE%20Me.xls!Sheet6!R5C1:R13C4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yanne.moniz\FY%202019\Budget%20Amendments\Budget%20Amendment%20No.%201%20Expenditures.xls!Sheet4!R9C1:R30C7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file:///C:\Users\maryanne.moniz\FY%202020%20Budgets\Budget%20Amendment\Budget%20Amendment%20No.%201%20Tables.xls!Sheet4!R33C1:R69C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file:///C:\Users\maryanne.moniz\FY%202020%20Budgets\Budget%20Amendment\Budget%20Amendment%20No.%201%20Tables.xls!Sheet4!R10C9:R30C1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file:///C:\Users\maryanne.moniz\FY%202020%20Budgets\Budget%20Amendment\Budget%20Amendment%20No.%201%20Tables.xls!Sheet4!R33C8:R71C12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/>
          <p:cNvSpPr txBox="1">
            <a:spLocks/>
          </p:cNvSpPr>
          <p:nvPr/>
        </p:nvSpPr>
        <p:spPr>
          <a:xfrm>
            <a:off x="1734696" y="5448300"/>
            <a:ext cx="6643626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en-US" sz="2400" dirty="0" smtClean="0">
                <a:latin typeface="Brussels" panose="02050604040505020204" pitchFamily="18" charset="0"/>
              </a:rPr>
              <a:t>February 11, 2020</a:t>
            </a:r>
            <a:endParaRPr lang="en-US" sz="2400" dirty="0">
              <a:latin typeface="Brussels" panose="02050604040505020204" pitchFamily="18" charset="0"/>
            </a:endParaRPr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1927975" y="1066800"/>
            <a:ext cx="6629400" cy="2762251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600" dirty="0" smtClean="0">
                <a:latin typeface="Brussels" panose="02050604040505020204" pitchFamily="18" charset="0"/>
              </a:rPr>
              <a:t>City of Cape Coral</a:t>
            </a:r>
            <a:br>
              <a:rPr lang="en-US" sz="3600" dirty="0" smtClean="0">
                <a:latin typeface="Brussels" panose="02050604040505020204" pitchFamily="18" charset="0"/>
              </a:rPr>
            </a:br>
            <a:r>
              <a:rPr lang="en-US" sz="3600" dirty="0" smtClean="0">
                <a:latin typeface="Brussels" panose="02050604040505020204" pitchFamily="18" charset="0"/>
              </a:rPr>
              <a:t>Charter School Authority</a:t>
            </a:r>
            <a:br>
              <a:rPr lang="en-US" sz="3600" dirty="0" smtClean="0">
                <a:latin typeface="Brussels" panose="02050604040505020204" pitchFamily="18" charset="0"/>
              </a:rPr>
            </a:br>
            <a:r>
              <a:rPr lang="en-US" sz="3600" dirty="0" smtClean="0">
                <a:latin typeface="Brussels" panose="02050604040505020204" pitchFamily="18" charset="0"/>
              </a:rPr>
              <a:t/>
            </a:r>
            <a:br>
              <a:rPr lang="en-US" sz="3600" dirty="0" smtClean="0">
                <a:latin typeface="Brussels" panose="02050604040505020204" pitchFamily="18" charset="0"/>
              </a:rPr>
            </a:br>
            <a:r>
              <a:rPr lang="en-US" sz="3600" dirty="0" smtClean="0">
                <a:latin typeface="Brussels" panose="02050604040505020204" pitchFamily="18" charset="0"/>
              </a:rPr>
              <a:t>FY 2019-20</a:t>
            </a:r>
            <a:br>
              <a:rPr lang="en-US" sz="3600" dirty="0" smtClean="0">
                <a:latin typeface="Brussels" panose="02050604040505020204" pitchFamily="18" charset="0"/>
              </a:rPr>
            </a:br>
            <a:r>
              <a:rPr lang="en-US" sz="3600" dirty="0" smtClean="0">
                <a:latin typeface="Brussels" panose="02050604040505020204" pitchFamily="18" charset="0"/>
              </a:rPr>
              <a:t>Budget Amendment No. 1</a:t>
            </a:r>
            <a:endParaRPr lang="en-US" sz="3600" dirty="0">
              <a:latin typeface="Brussels" panose="020506040405050202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34696" y="5791200"/>
            <a:ext cx="6787358" cy="809625"/>
            <a:chOff x="609600" y="5691187"/>
            <a:chExt cx="8096250" cy="96202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609600" y="6172200"/>
              <a:ext cx="7924800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1" descr="cid:image001.png@01CEC357.CEE7775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6200" y="5691187"/>
              <a:ext cx="100965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5701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239000" cy="10207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Brussels" panose="02050604040505020204" pitchFamily="18" charset="0"/>
              </a:rPr>
              <a:t>FY 2019-20</a:t>
            </a:r>
            <a:br>
              <a:rPr lang="en-US" b="1" dirty="0" smtClean="0">
                <a:latin typeface="Brussels" panose="02050604040505020204" pitchFamily="18" charset="0"/>
              </a:rPr>
            </a:br>
            <a:r>
              <a:rPr lang="en-US" b="1" dirty="0" smtClean="0">
                <a:latin typeface="Brussels" panose="02050604040505020204" pitchFamily="18" charset="0"/>
              </a:rPr>
              <a:t>Budget Amendment No. 1</a:t>
            </a:r>
            <a:endParaRPr lang="en-US" b="1" dirty="0">
              <a:latin typeface="Brussels" panose="0205060404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43326" y="1523999"/>
            <a:ext cx="8095874" cy="5461003"/>
          </a:xfrm>
        </p:spPr>
        <p:txBody>
          <a:bodyPr>
            <a:noAutofit/>
          </a:bodyPr>
          <a:lstStyle/>
          <a:p>
            <a:r>
              <a:rPr lang="en-US" sz="1400" dirty="0" smtClean="0">
                <a:latin typeface="Brussels" panose="02050604040505020204" pitchFamily="18" charset="0"/>
              </a:rPr>
              <a:t>Purpose is to modify </a:t>
            </a:r>
            <a:r>
              <a:rPr lang="en-US" sz="1400" dirty="0">
                <a:latin typeface="Brussels" panose="02050604040505020204" pitchFamily="18" charset="0"/>
              </a:rPr>
              <a:t>the estimates of revenues and appropriations as previously </a:t>
            </a:r>
            <a:r>
              <a:rPr lang="en-US" sz="1400" dirty="0" smtClean="0">
                <a:latin typeface="Brussels" panose="02050604040505020204" pitchFamily="18" charset="0"/>
              </a:rPr>
              <a:t>adopted</a:t>
            </a:r>
            <a:r>
              <a:rPr lang="en-US" sz="1400" dirty="0">
                <a:latin typeface="Brussels" panose="02050604040505020204" pitchFamily="18" charset="0"/>
              </a:rPr>
              <a:t>.  </a:t>
            </a:r>
          </a:p>
          <a:p>
            <a:pPr marL="0" indent="0">
              <a:buNone/>
            </a:pPr>
            <a:endParaRPr lang="en-US" sz="1400" dirty="0" smtClean="0">
              <a:latin typeface="Brussels" panose="02050604040505020204" pitchFamily="18" charset="0"/>
            </a:endParaRPr>
          </a:p>
          <a:p>
            <a:pPr lvl="1"/>
            <a:r>
              <a:rPr lang="en-US" sz="1400" dirty="0" smtClean="0">
                <a:latin typeface="Brussels" panose="02050604040505020204" pitchFamily="18" charset="0"/>
              </a:rPr>
              <a:t>Adjustments to previously approved items:</a:t>
            </a:r>
            <a:endParaRPr lang="en-US" sz="1400" dirty="0">
              <a:latin typeface="Brussels" panose="02050604040505020204" pitchFamily="18" charset="0"/>
            </a:endParaRPr>
          </a:p>
          <a:p>
            <a:pPr lvl="2"/>
            <a:r>
              <a:rPr lang="en-US" sz="1400" dirty="0" smtClean="0">
                <a:latin typeface="Brussels" panose="02050604040505020204" pitchFamily="18" charset="0"/>
              </a:rPr>
              <a:t>Personnel Changes (Positions, FRS, Etc.)</a:t>
            </a:r>
          </a:p>
          <a:p>
            <a:pPr lvl="2"/>
            <a:r>
              <a:rPr lang="en-US" sz="1400" dirty="0" smtClean="0">
                <a:latin typeface="Brussels" panose="02050604040505020204" pitchFamily="18" charset="0"/>
              </a:rPr>
              <a:t>Title II</a:t>
            </a:r>
          </a:p>
          <a:p>
            <a:pPr lvl="2"/>
            <a:r>
              <a:rPr lang="en-US" sz="1400" dirty="0" smtClean="0">
                <a:latin typeface="Brussels" panose="02050604040505020204" pitchFamily="18" charset="0"/>
              </a:rPr>
              <a:t>Teacher Lead</a:t>
            </a:r>
          </a:p>
          <a:p>
            <a:pPr marL="731520" lvl="2" indent="0">
              <a:buNone/>
            </a:pPr>
            <a:endParaRPr lang="en-US" sz="1400" dirty="0">
              <a:latin typeface="Brussels" panose="02050604040505020204" pitchFamily="18" charset="0"/>
            </a:endParaRPr>
          </a:p>
          <a:p>
            <a:pPr lvl="1"/>
            <a:r>
              <a:rPr lang="en-US" sz="1400" dirty="0" smtClean="0">
                <a:latin typeface="Brussels" panose="02050604040505020204" pitchFamily="18" charset="0"/>
              </a:rPr>
              <a:t>Reclassification </a:t>
            </a:r>
            <a:r>
              <a:rPr lang="en-US" sz="1400" dirty="0">
                <a:latin typeface="Brussels" panose="02050604040505020204" pitchFamily="18" charset="0"/>
              </a:rPr>
              <a:t>of accounts</a:t>
            </a:r>
            <a:r>
              <a:rPr lang="en-US" sz="1400" dirty="0" smtClean="0">
                <a:latin typeface="Brussels" panose="02050604040505020204" pitchFamily="18" charset="0"/>
              </a:rPr>
              <a:t>:</a:t>
            </a:r>
            <a:endParaRPr lang="en-US" sz="1400" dirty="0">
              <a:latin typeface="Brussels" panose="02050604040505020204" pitchFamily="18" charset="0"/>
            </a:endParaRPr>
          </a:p>
          <a:p>
            <a:pPr lvl="2"/>
            <a:r>
              <a:rPr lang="en-US" sz="1400" dirty="0">
                <a:latin typeface="Brussels" panose="02050604040505020204" pitchFamily="18" charset="0"/>
              </a:rPr>
              <a:t>Safety </a:t>
            </a:r>
            <a:r>
              <a:rPr lang="en-US" sz="1400" dirty="0" smtClean="0">
                <a:latin typeface="Brussels" panose="02050604040505020204" pitchFamily="18" charset="0"/>
              </a:rPr>
              <a:t>Initiatives (Committed Funds to Operating Lines)</a:t>
            </a:r>
          </a:p>
          <a:p>
            <a:pPr marL="731520" lvl="2" indent="0">
              <a:buNone/>
            </a:pPr>
            <a:endParaRPr lang="en-US" sz="1400" dirty="0">
              <a:latin typeface="Brussels" panose="02050604040505020204" pitchFamily="18" charset="0"/>
            </a:endParaRPr>
          </a:p>
          <a:p>
            <a:pPr lvl="1"/>
            <a:r>
              <a:rPr lang="en-US" sz="1400" dirty="0" smtClean="0">
                <a:latin typeface="Brussels" panose="02050604040505020204" pitchFamily="18" charset="0"/>
              </a:rPr>
              <a:t>Unanticipated/Unbudgeted </a:t>
            </a:r>
            <a:r>
              <a:rPr lang="en-US" sz="1400" dirty="0">
                <a:latin typeface="Brussels" panose="02050604040505020204" pitchFamily="18" charset="0"/>
              </a:rPr>
              <a:t>Items</a:t>
            </a:r>
          </a:p>
          <a:p>
            <a:pPr lvl="2"/>
            <a:r>
              <a:rPr lang="en-US" sz="1400" dirty="0">
                <a:latin typeface="Brussels" panose="02050604040505020204" pitchFamily="18" charset="0"/>
              </a:rPr>
              <a:t>School Recognition </a:t>
            </a:r>
            <a:r>
              <a:rPr lang="en-US" sz="1400" dirty="0" smtClean="0">
                <a:latin typeface="Brussels" panose="02050604040505020204" pitchFamily="18" charset="0"/>
              </a:rPr>
              <a:t>Funds</a:t>
            </a:r>
          </a:p>
          <a:p>
            <a:pPr lvl="2"/>
            <a:r>
              <a:rPr lang="en-US" sz="1400" dirty="0" smtClean="0">
                <a:latin typeface="Brussels" panose="02050604040505020204" pitchFamily="18" charset="0"/>
              </a:rPr>
              <a:t>Title IV</a:t>
            </a:r>
          </a:p>
          <a:p>
            <a:pPr lvl="2"/>
            <a:r>
              <a:rPr lang="en-US" sz="1400" dirty="0" smtClean="0">
                <a:latin typeface="Brussels" panose="02050604040505020204" pitchFamily="18" charset="0"/>
              </a:rPr>
              <a:t>TAPS Safety &amp; Security Grant</a:t>
            </a:r>
          </a:p>
          <a:p>
            <a:pPr lvl="2"/>
            <a:r>
              <a:rPr lang="en-US" sz="1400" dirty="0" smtClean="0">
                <a:latin typeface="Brussels" panose="02050604040505020204" pitchFamily="18" charset="0"/>
              </a:rPr>
              <a:t>Best &amp; Brightest</a:t>
            </a:r>
          </a:p>
          <a:p>
            <a:pPr marL="731520" lvl="2" indent="0">
              <a:buNone/>
            </a:pPr>
            <a:endParaRPr lang="en-US" sz="1400" dirty="0">
              <a:latin typeface="Brussels" panose="02050604040505020204" pitchFamily="18" charset="0"/>
            </a:endParaRPr>
          </a:p>
          <a:p>
            <a:pPr lvl="1"/>
            <a:r>
              <a:rPr lang="en-US" sz="1400" dirty="0" smtClean="0">
                <a:latin typeface="Brussels" panose="02050604040505020204" pitchFamily="18" charset="0"/>
              </a:rPr>
              <a:t>Miscellaneous </a:t>
            </a:r>
            <a:r>
              <a:rPr lang="en-US" sz="1400" dirty="0">
                <a:latin typeface="Brussels" panose="02050604040505020204" pitchFamily="18" charset="0"/>
              </a:rPr>
              <a:t>transfers between accounts</a:t>
            </a:r>
          </a:p>
          <a:p>
            <a:pPr lvl="2"/>
            <a:r>
              <a:rPr lang="en-US" sz="1400" dirty="0">
                <a:latin typeface="Brussels" panose="02050604040505020204" pitchFamily="18" charset="0"/>
              </a:rPr>
              <a:t>Transfers from Internal </a:t>
            </a:r>
            <a:r>
              <a:rPr lang="en-US" sz="1400" dirty="0" smtClean="0">
                <a:latin typeface="Brussels" panose="02050604040505020204" pitchFamily="18" charset="0"/>
              </a:rPr>
              <a:t>Funds </a:t>
            </a:r>
            <a:endParaRPr lang="en-US" sz="1400" dirty="0">
              <a:latin typeface="Brussels" panose="02050604040505020204" pitchFamily="18" charset="0"/>
            </a:endParaRPr>
          </a:p>
          <a:p>
            <a:pPr lvl="2"/>
            <a:r>
              <a:rPr lang="en-US" sz="1400" dirty="0">
                <a:latin typeface="Brussels" panose="02050604040505020204" pitchFamily="18" charset="0"/>
              </a:rPr>
              <a:t>Transfers between General Fund Accounts</a:t>
            </a:r>
          </a:p>
          <a:p>
            <a:pPr lvl="1"/>
            <a:endParaRPr lang="en-US" sz="1400" dirty="0">
              <a:latin typeface="Brussels" panose="02050604040505020204" pitchFamily="18" charset="0"/>
            </a:endParaRPr>
          </a:p>
          <a:p>
            <a:endParaRPr lang="en-US" sz="1400" dirty="0">
              <a:latin typeface="Brussels" panose="020506040405050202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05226" y="609600"/>
            <a:ext cx="7436227" cy="809625"/>
            <a:chOff x="358254" y="5361083"/>
            <a:chExt cx="8176147" cy="96202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58254" y="6172199"/>
              <a:ext cx="8176146" cy="1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1" descr="cid:image001.png@01CEC357.CEE7775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751" y="5361083"/>
              <a:ext cx="100965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6596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039" y="149223"/>
            <a:ext cx="7086600" cy="1143000"/>
          </a:xfrm>
        </p:spPr>
        <p:txBody>
          <a:bodyPr/>
          <a:lstStyle/>
          <a:p>
            <a:r>
              <a:rPr lang="en-US" b="1" dirty="0">
                <a:latin typeface="Brussels" panose="02050604040505020204" pitchFamily="18" charset="0"/>
              </a:rPr>
              <a:t>FY 2019-20</a:t>
            </a:r>
            <a:br>
              <a:rPr lang="en-US" b="1" dirty="0">
                <a:latin typeface="Brussels" panose="02050604040505020204" pitchFamily="18" charset="0"/>
              </a:rPr>
            </a:br>
            <a:r>
              <a:rPr lang="en-US" b="1" dirty="0">
                <a:latin typeface="Brussels" panose="02050604040505020204" pitchFamily="18" charset="0"/>
              </a:rPr>
              <a:t>Budget Amendment No. 1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05226" y="609600"/>
            <a:ext cx="7436227" cy="809625"/>
            <a:chOff x="358254" y="5361083"/>
            <a:chExt cx="8176147" cy="96202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58254" y="6172199"/>
              <a:ext cx="8176146" cy="1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1" descr="cid:image001.png@01CEC357.CEE7775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751" y="5361083"/>
              <a:ext cx="100965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00461"/>
              </p:ext>
            </p:extLst>
          </p:nvPr>
        </p:nvGraphicFramePr>
        <p:xfrm>
          <a:off x="1905000" y="2590800"/>
          <a:ext cx="4572000" cy="1602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0" name="Worksheet" r:id="rId5" imgW="4238612" imgH="1485984" progId="Excel.Sheet.8">
                  <p:link updateAutomatic="1"/>
                </p:oleObj>
              </mc:Choice>
              <mc:Fallback>
                <p:oleObj name="Worksheet" r:id="rId5" imgW="4238612" imgH="1485984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5000" y="2590800"/>
                        <a:ext cx="4572000" cy="16027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066800" y="1828800"/>
            <a:ext cx="5511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Brussels" panose="02050604040505020204" pitchFamily="18" charset="0"/>
              </a:rPr>
              <a:t>Enrollment has a major impact </a:t>
            </a:r>
            <a:r>
              <a:rPr lang="en-US" dirty="0" smtClean="0">
                <a:latin typeface="Brussels" panose="02050604040505020204" pitchFamily="18" charset="0"/>
              </a:rPr>
              <a:t>on </a:t>
            </a:r>
            <a:r>
              <a:rPr lang="en-US" dirty="0" smtClean="0">
                <a:latin typeface="Brussels" panose="02050604040505020204" pitchFamily="18" charset="0"/>
              </a:rPr>
              <a:t>revenues</a:t>
            </a:r>
          </a:p>
        </p:txBody>
      </p:sp>
    </p:spTree>
    <p:extLst>
      <p:ext uri="{BB962C8B-B14F-4D97-AF65-F5344CB8AC3E}">
        <p14:creationId xmlns:p14="http://schemas.microsoft.com/office/powerpoint/2010/main" val="331344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Brussels" panose="02050604040505020204" pitchFamily="18" charset="0"/>
              </a:rPr>
              <a:t>Summary of Revenues</a:t>
            </a:r>
            <a:br>
              <a:rPr lang="en-US" b="1" dirty="0" smtClean="0">
                <a:latin typeface="Brussels" panose="02050604040505020204" pitchFamily="18" charset="0"/>
              </a:rPr>
            </a:br>
            <a:r>
              <a:rPr lang="en-US" b="1" dirty="0" smtClean="0">
                <a:latin typeface="Brussels" panose="02050604040505020204" pitchFamily="18" charset="0"/>
              </a:rPr>
              <a:t>FY 2019-20 Budget Amendment No. 1</a:t>
            </a:r>
            <a:endParaRPr lang="en-US" b="1" dirty="0">
              <a:latin typeface="Brussels" panose="020506040405050202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045464"/>
              </p:ext>
            </p:extLst>
          </p:nvPr>
        </p:nvGraphicFramePr>
        <p:xfrm>
          <a:off x="800782" y="1752599"/>
          <a:ext cx="6953957" cy="4267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6" name="Worksheet" r:id="rId3" imgW="6286383" imgH="3857621" progId="Excel.Sheet.8">
                  <p:link updateAutomatic="1"/>
                </p:oleObj>
              </mc:Choice>
              <mc:Fallback>
                <p:oleObj name="Worksheet" r:id="rId3" imgW="6286383" imgH="3857621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0782" y="1752599"/>
                        <a:ext cx="6953957" cy="4267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48491" y="1066800"/>
            <a:ext cx="7670102" cy="809625"/>
            <a:chOff x="358254" y="5691187"/>
            <a:chExt cx="8347596" cy="96202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58254" y="6172199"/>
              <a:ext cx="8176146" cy="1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1" descr="cid:image001.png@01CEC357.CEE7775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6200" y="5691187"/>
              <a:ext cx="100965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1877795" y="6063734"/>
            <a:ext cx="513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Revenues are budgeted at 95% per policy.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0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81013"/>
            <a:ext cx="7467600" cy="457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Brussels" panose="02050604040505020204" pitchFamily="18" charset="0"/>
              </a:rPr>
              <a:t>Summary of Revenue Changes</a:t>
            </a:r>
            <a:endParaRPr lang="en-US" sz="3200" b="1" dirty="0">
              <a:latin typeface="Brussels" panose="020506040405050202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9731" y="557213"/>
            <a:ext cx="7670102" cy="809625"/>
            <a:chOff x="358254" y="5691187"/>
            <a:chExt cx="8347596" cy="96202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58254" y="6172199"/>
              <a:ext cx="8176146" cy="1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1" descr="cid:image001.png@01CEC357.CEE7775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6200" y="5691187"/>
              <a:ext cx="100965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119779"/>
              </p:ext>
            </p:extLst>
          </p:nvPr>
        </p:nvGraphicFramePr>
        <p:xfrm>
          <a:off x="1600200" y="1166813"/>
          <a:ext cx="5029200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9" name="Worksheet" r:id="rId4" imgW="5676857" imgH="6362604" progId="Excel.Sheet.8">
                  <p:link updateAutomatic="1"/>
                </p:oleObj>
              </mc:Choice>
              <mc:Fallback>
                <p:oleObj name="Worksheet" r:id="rId4" imgW="5676857" imgH="6362604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0200" y="1166813"/>
                        <a:ext cx="5029200" cy="5400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626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19731" y="457200"/>
            <a:ext cx="7467600" cy="709614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700" b="1" dirty="0">
                <a:latin typeface="Brussels" panose="02050604040505020204" pitchFamily="18" charset="0"/>
              </a:rPr>
              <a:t>Summary of </a:t>
            </a:r>
            <a:r>
              <a:rPr lang="en-US" sz="2700" b="1" dirty="0" smtClean="0">
                <a:latin typeface="Brussels" panose="02050604040505020204" pitchFamily="18" charset="0"/>
              </a:rPr>
              <a:t>Expenditures</a:t>
            </a:r>
            <a:r>
              <a:rPr lang="en-US" sz="2700" b="1" dirty="0">
                <a:latin typeface="Brussels" panose="02050604040505020204" pitchFamily="18" charset="0"/>
              </a:rPr>
              <a:t/>
            </a:r>
            <a:br>
              <a:rPr lang="en-US" sz="2700" b="1" dirty="0">
                <a:latin typeface="Brussels" panose="02050604040505020204" pitchFamily="18" charset="0"/>
              </a:rPr>
            </a:br>
            <a:r>
              <a:rPr lang="en-US" sz="2700" b="1" dirty="0">
                <a:latin typeface="Brussels" panose="02050604040505020204" pitchFamily="18" charset="0"/>
              </a:rPr>
              <a:t>FY </a:t>
            </a:r>
            <a:r>
              <a:rPr lang="en-US" sz="2700" b="1" dirty="0" smtClean="0">
                <a:latin typeface="Brussels" panose="02050604040505020204" pitchFamily="18" charset="0"/>
              </a:rPr>
              <a:t>2019-20 </a:t>
            </a:r>
            <a:r>
              <a:rPr lang="en-US" sz="2700" b="1" dirty="0">
                <a:latin typeface="Brussels" panose="02050604040505020204" pitchFamily="18" charset="0"/>
              </a:rPr>
              <a:t>Budget Amendment No. 1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85800" y="762000"/>
            <a:ext cx="7670102" cy="809625"/>
            <a:chOff x="358254" y="5691187"/>
            <a:chExt cx="8347596" cy="96202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58254" y="6172199"/>
              <a:ext cx="8176146" cy="1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1" descr="cid:image001.png@01CEC357.CEE7775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6200" y="5691187"/>
              <a:ext cx="100965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514640"/>
              </p:ext>
            </p:extLst>
          </p:nvPr>
        </p:nvGraphicFramePr>
        <p:xfrm>
          <a:off x="762000" y="1593850"/>
          <a:ext cx="6553200" cy="4229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4" name="Worksheet" r:id="rId4" imgW="5696022" imgH="3676765" progId="Excel.Sheet.8">
                  <p:link updateAutomatic="1"/>
                </p:oleObj>
              </mc:Choice>
              <mc:Fallback>
                <p:oleObj name="Worksheet" r:id="rId4" imgW="5696022" imgH="367676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1593850"/>
                        <a:ext cx="6553200" cy="42299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06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4676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Brussels" panose="02050604040505020204" pitchFamily="18" charset="0"/>
              </a:rPr>
              <a:t>Summary of Expenditure Changes</a:t>
            </a:r>
            <a:endParaRPr lang="en-US" b="1" dirty="0">
              <a:latin typeface="Brussels" panose="020506040405050202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19731" y="304800"/>
            <a:ext cx="7670102" cy="809625"/>
            <a:chOff x="358254" y="5691187"/>
            <a:chExt cx="8347596" cy="962025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58254" y="6172199"/>
              <a:ext cx="8176146" cy="1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" descr="cid:image001.png@01CEC357.CEE7775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6200" y="5691187"/>
              <a:ext cx="100965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814540"/>
              </p:ext>
            </p:extLst>
          </p:nvPr>
        </p:nvGraphicFramePr>
        <p:xfrm>
          <a:off x="1447800" y="838200"/>
          <a:ext cx="5491161" cy="5771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1" name="Worksheet" r:id="rId4" imgW="6105523" imgH="6695972" progId="Excel.Sheet.8">
                  <p:link updateAutomatic="1"/>
                </p:oleObj>
              </mc:Choice>
              <mc:Fallback>
                <p:oleObj name="Worksheet" r:id="rId4" imgW="6105523" imgH="6695972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7800" y="838200"/>
                        <a:ext cx="5491161" cy="57715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3430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05226" y="1828800"/>
            <a:ext cx="6914774" cy="4340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Brussels" panose="02050604040505020204" pitchFamily="18" charset="0"/>
              </a:rPr>
              <a:t>Conclusion</a:t>
            </a:r>
            <a:r>
              <a:rPr lang="en-US" sz="1800" b="1" dirty="0" smtClean="0">
                <a:latin typeface="Brussels" panose="02050604040505020204" pitchFamily="18" charset="0"/>
              </a:rPr>
              <a:t>:</a:t>
            </a:r>
          </a:p>
          <a:p>
            <a:pPr marL="0" indent="0">
              <a:buNone/>
            </a:pPr>
            <a:endParaRPr lang="en-US" sz="1400" b="1" dirty="0" smtClean="0">
              <a:latin typeface="Brussels" panose="02050604040505020204" pitchFamily="18" charset="0"/>
            </a:endParaRPr>
          </a:p>
          <a:p>
            <a:pPr lvl="1"/>
            <a:r>
              <a:rPr lang="en-US" sz="1600" dirty="0" smtClean="0">
                <a:latin typeface="Brussels" panose="02050604040505020204" pitchFamily="18" charset="0"/>
              </a:rPr>
              <a:t>Purpose </a:t>
            </a:r>
            <a:r>
              <a:rPr lang="en-US" sz="1600" dirty="0">
                <a:latin typeface="Brussels" panose="02050604040505020204" pitchFamily="18" charset="0"/>
              </a:rPr>
              <a:t>of this Budget Amendment is to adjust revenues and appropriations as </a:t>
            </a:r>
            <a:r>
              <a:rPr lang="en-US" sz="1600" dirty="0" smtClean="0">
                <a:latin typeface="Brussels" panose="02050604040505020204" pitchFamily="18" charset="0"/>
              </a:rPr>
              <a:t>discussed.</a:t>
            </a:r>
          </a:p>
          <a:p>
            <a:pPr lvl="1"/>
            <a:endParaRPr lang="en-US" sz="1600" dirty="0" smtClean="0">
              <a:latin typeface="Brussels" panose="02050604040505020204" pitchFamily="18" charset="0"/>
            </a:endParaRPr>
          </a:p>
          <a:p>
            <a:pPr lvl="1"/>
            <a:r>
              <a:rPr lang="en-US" sz="1600" dirty="0" smtClean="0">
                <a:latin typeface="Brussels" panose="02050604040505020204" pitchFamily="18" charset="0"/>
              </a:rPr>
              <a:t>Two Budget Amendments are presented each year:</a:t>
            </a:r>
          </a:p>
          <a:p>
            <a:pPr lvl="2"/>
            <a:r>
              <a:rPr lang="en-US" sz="1600" dirty="0" smtClean="0">
                <a:latin typeface="Brussels" panose="02050604040505020204" pitchFamily="18" charset="0"/>
              </a:rPr>
              <a:t>First Budget Amendment for FY 2019-20.</a:t>
            </a:r>
          </a:p>
          <a:p>
            <a:pPr lvl="2"/>
            <a:r>
              <a:rPr lang="en-US" sz="1600" dirty="0" smtClean="0">
                <a:latin typeface="Brussels" panose="02050604040505020204" pitchFamily="18" charset="0"/>
              </a:rPr>
              <a:t>Second Budget Amendment to be presented in June 2020.</a:t>
            </a:r>
            <a:endParaRPr lang="en-US" sz="1600" dirty="0">
              <a:latin typeface="Brussels" panose="02050604040505020204" pitchFamily="18" charset="0"/>
            </a:endParaRPr>
          </a:p>
          <a:p>
            <a:endParaRPr lang="en-US" sz="1600" dirty="0" smtClean="0">
              <a:latin typeface="Brussels" panose="02050604040505020204" pitchFamily="18" charset="0"/>
            </a:endParaRPr>
          </a:p>
          <a:p>
            <a:pPr lvl="1"/>
            <a:r>
              <a:rPr lang="en-US" sz="1600" dirty="0" smtClean="0">
                <a:latin typeface="Brussels" panose="02050604040505020204" pitchFamily="18" charset="0"/>
              </a:rPr>
              <a:t>Recommend approval </a:t>
            </a:r>
            <a:r>
              <a:rPr lang="en-US" sz="1600" dirty="0">
                <a:latin typeface="Brussels" panose="02050604040505020204" pitchFamily="18" charset="0"/>
              </a:rPr>
              <a:t>of Budget Amendment No. </a:t>
            </a:r>
            <a:r>
              <a:rPr lang="en-US" sz="1600" dirty="0" smtClean="0">
                <a:latin typeface="Brussels" panose="02050604040505020204" pitchFamily="18" charset="0"/>
              </a:rPr>
              <a:t>1.</a:t>
            </a:r>
            <a:endParaRPr lang="en-US" sz="1600" dirty="0">
              <a:latin typeface="Brussels" panose="02050604040505020204" pitchFamily="18" charset="0"/>
            </a:endParaRPr>
          </a:p>
          <a:p>
            <a:endParaRPr lang="en-US" dirty="0">
              <a:latin typeface="Brussels" panose="020506040405050202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57200"/>
            <a:ext cx="7239000" cy="10207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dirty="0" smtClean="0">
                <a:latin typeface="Brussels" panose="02050604040505020204" pitchFamily="18" charset="0"/>
              </a:rPr>
              <a:t>FY 2019-20</a:t>
            </a:r>
            <a:br>
              <a:rPr lang="en-US" b="1" dirty="0" smtClean="0">
                <a:latin typeface="Brussels" panose="02050604040505020204" pitchFamily="18" charset="0"/>
              </a:rPr>
            </a:br>
            <a:r>
              <a:rPr lang="en-US" b="1" dirty="0" smtClean="0">
                <a:latin typeface="Brussels" panose="02050604040505020204" pitchFamily="18" charset="0"/>
              </a:rPr>
              <a:t>Budget Amendment No. 1</a:t>
            </a:r>
            <a:endParaRPr lang="en-US" b="1" dirty="0">
              <a:latin typeface="Brussels" panose="020506040405050202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18678" y="1073149"/>
            <a:ext cx="7592160" cy="809625"/>
            <a:chOff x="358254" y="5691187"/>
            <a:chExt cx="8347596" cy="96202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58254" y="6172199"/>
              <a:ext cx="8176146" cy="1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1" descr="cid:image001.png@01CEC357.CEE7775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6200" y="5691187"/>
              <a:ext cx="100965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77237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926</TotalTime>
  <Words>169</Words>
  <Application>Microsoft Office PowerPoint</Application>
  <PresentationFormat>On-screen Show (4:3)</PresentationFormat>
  <Paragraphs>40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Oriel</vt:lpstr>
      <vt:lpstr>C:\Users\maryanne.moniz\FY 2020 Budgets\Budget Amendment\Budget Amend FY20 #1 USE Me.xls!Sheet6!R5C1:R13C4</vt:lpstr>
      <vt:lpstr>C:\Users\maryanne.moniz\FY 2019\Budget Amendments\Budget Amendment No. 1 Expenditures.xls!Sheet4!R9C1:R30C7</vt:lpstr>
      <vt:lpstr>C:\Users\maryanne.moniz\FY 2020 Budgets\Budget Amendment\Budget Amendment No. 1 Tables.xls!Sheet4!R33C1:R69C6</vt:lpstr>
      <vt:lpstr>C:\Users\maryanne.moniz\FY 2020 Budgets\Budget Amendment\Budget Amendment No. 1 Tables.xls!Sheet4!R10C9:R30C13</vt:lpstr>
      <vt:lpstr>C:\Users\maryanne.moniz\FY 2020 Budgets\Budget Amendment\Budget Amendment No. 1 Tables.xls!Sheet4!R33C8:R71C12</vt:lpstr>
      <vt:lpstr>PowerPoint Presentation</vt:lpstr>
      <vt:lpstr>FY 2019-20 Budget Amendment No. 1</vt:lpstr>
      <vt:lpstr>FY 2019-20 Budget Amendment No. 1</vt:lpstr>
      <vt:lpstr>Summary of Revenues FY 2019-20 Budget Amendment No. 1</vt:lpstr>
      <vt:lpstr>Summary of Revenue Changes</vt:lpstr>
      <vt:lpstr>PowerPoint Presentation</vt:lpstr>
      <vt:lpstr>Summary of Expenditure Changes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MaryAnne Moniz</dc:creator>
  <cp:lastModifiedBy>MaryAnne Moniz</cp:lastModifiedBy>
  <cp:revision>25</cp:revision>
  <cp:lastPrinted>2020-01-30T20:19:14Z</cp:lastPrinted>
  <dcterms:created xsi:type="dcterms:W3CDTF">2019-02-22T13:41:05Z</dcterms:created>
  <dcterms:modified xsi:type="dcterms:W3CDTF">2020-02-10T20:21:04Z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TC102037701033</vt:lpwstr>
  </property>
</Properties>
</file>