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8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ACEE-48D6-4E0D-91E0-90837D810F9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9A617-42A8-48F6-AD3A-4BBFB70D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772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9A617-42A8-48F6-AD3A-4BBFB70D4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D233B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D233B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D233B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" y="0"/>
            <a:ext cx="12188951" cy="47990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754879"/>
            <a:ext cx="12192000" cy="21031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724400"/>
            <a:ext cx="12189460" cy="76200"/>
          </a:xfrm>
          <a:custGeom>
            <a:avLst/>
            <a:gdLst/>
            <a:ahLst/>
            <a:cxnLst/>
            <a:rect l="l" t="t" r="r" b="b"/>
            <a:pathLst>
              <a:path w="12189460" h="76200">
                <a:moveTo>
                  <a:pt x="12188952" y="0"/>
                </a:moveTo>
                <a:lnTo>
                  <a:pt x="0" y="0"/>
                </a:lnTo>
                <a:lnTo>
                  <a:pt x="0" y="76200"/>
                </a:lnTo>
                <a:lnTo>
                  <a:pt x="12188952" y="762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3" y="6583679"/>
            <a:ext cx="12188952" cy="27432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3" y="6583680"/>
            <a:ext cx="12189460" cy="45720"/>
          </a:xfrm>
          <a:custGeom>
            <a:avLst/>
            <a:gdLst/>
            <a:ahLst/>
            <a:cxnLst/>
            <a:rect l="l" t="t" r="r" b="b"/>
            <a:pathLst>
              <a:path w="12189460" h="45720">
                <a:moveTo>
                  <a:pt x="12188952" y="0"/>
                </a:moveTo>
                <a:lnTo>
                  <a:pt x="0" y="0"/>
                </a:lnTo>
                <a:lnTo>
                  <a:pt x="0" y="45720"/>
                </a:lnTo>
                <a:lnTo>
                  <a:pt x="12188952" y="4572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559053"/>
            <a:ext cx="7606918" cy="1218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D233B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1428" y="2209277"/>
            <a:ext cx="6755765" cy="186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8653" y="5213096"/>
            <a:ext cx="8197850" cy="1351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9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Proposed</a:t>
            </a:r>
            <a:r>
              <a:rPr sz="4000" b="1" spc="-215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Operating</a:t>
            </a:r>
            <a:r>
              <a:rPr sz="4000" b="1" spc="-190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Budget</a:t>
            </a:r>
            <a:endParaRPr sz="4000" dirty="0">
              <a:latin typeface="Century Gothic" panose="020B0502020202020204" pitchFamily="34" charset="0"/>
              <a:cs typeface="Bookman Old Style"/>
            </a:endParaRPr>
          </a:p>
          <a:p>
            <a:pPr marL="809625">
              <a:lnSpc>
                <a:spcPts val="3779"/>
              </a:lnSpc>
              <a:tabLst>
                <a:tab pos="1596390" algn="l"/>
              </a:tabLst>
            </a:pPr>
            <a:r>
              <a:rPr sz="3600" b="1" spc="-25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FY</a:t>
            </a:r>
            <a:r>
              <a:rPr sz="3600" b="1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	2023</a:t>
            </a:r>
            <a:r>
              <a:rPr sz="36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–</a:t>
            </a: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2025</a:t>
            </a:r>
            <a:endParaRPr sz="3600" dirty="0">
              <a:latin typeface="Century Gothic" panose="020B0502020202020204" pitchFamily="34" charset="0"/>
              <a:cs typeface="Bookman Old Style"/>
            </a:endParaRPr>
          </a:p>
          <a:p>
            <a:pPr marR="5080" algn="r">
              <a:lnSpc>
                <a:spcPts val="2070"/>
              </a:lnSpc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August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Bookman Old Style"/>
              </a:rPr>
              <a:t>2022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4876800"/>
            <a:ext cx="2209800" cy="1905000"/>
          </a:xfrm>
          <a:custGeom>
            <a:avLst/>
            <a:gdLst/>
            <a:ahLst/>
            <a:cxnLst/>
            <a:rect l="l" t="t" r="r" b="b"/>
            <a:pathLst>
              <a:path w="2209800" h="1905000">
                <a:moveTo>
                  <a:pt x="1104900" y="0"/>
                </a:moveTo>
                <a:lnTo>
                  <a:pt x="1052887" y="1036"/>
                </a:lnTo>
                <a:lnTo>
                  <a:pt x="1001493" y="4116"/>
                </a:lnTo>
                <a:lnTo>
                  <a:pt x="950771" y="9193"/>
                </a:lnTo>
                <a:lnTo>
                  <a:pt x="900774" y="16222"/>
                </a:lnTo>
                <a:lnTo>
                  <a:pt x="851555" y="25157"/>
                </a:lnTo>
                <a:lnTo>
                  <a:pt x="803168" y="35951"/>
                </a:lnTo>
                <a:lnTo>
                  <a:pt x="755665" y="48560"/>
                </a:lnTo>
                <a:lnTo>
                  <a:pt x="709099" y="62938"/>
                </a:lnTo>
                <a:lnTo>
                  <a:pt x="663523" y="79038"/>
                </a:lnTo>
                <a:lnTo>
                  <a:pt x="618991" y="96816"/>
                </a:lnTo>
                <a:lnTo>
                  <a:pt x="575556" y="116225"/>
                </a:lnTo>
                <a:lnTo>
                  <a:pt x="533270" y="137219"/>
                </a:lnTo>
                <a:lnTo>
                  <a:pt x="492186" y="159753"/>
                </a:lnTo>
                <a:lnTo>
                  <a:pt x="452359" y="183782"/>
                </a:lnTo>
                <a:lnTo>
                  <a:pt x="413840" y="209258"/>
                </a:lnTo>
                <a:lnTo>
                  <a:pt x="376683" y="236138"/>
                </a:lnTo>
                <a:lnTo>
                  <a:pt x="340940" y="264374"/>
                </a:lnTo>
                <a:lnTo>
                  <a:pt x="306666" y="293921"/>
                </a:lnTo>
                <a:lnTo>
                  <a:pt x="273912" y="324734"/>
                </a:lnTo>
                <a:lnTo>
                  <a:pt x="242733" y="356767"/>
                </a:lnTo>
                <a:lnTo>
                  <a:pt x="213180" y="389973"/>
                </a:lnTo>
                <a:lnTo>
                  <a:pt x="185308" y="424307"/>
                </a:lnTo>
                <a:lnTo>
                  <a:pt x="159169" y="459724"/>
                </a:lnTo>
                <a:lnTo>
                  <a:pt x="134816" y="496177"/>
                </a:lnTo>
                <a:lnTo>
                  <a:pt x="112302" y="533622"/>
                </a:lnTo>
                <a:lnTo>
                  <a:pt x="91681" y="572011"/>
                </a:lnTo>
                <a:lnTo>
                  <a:pt x="73005" y="611300"/>
                </a:lnTo>
                <a:lnTo>
                  <a:pt x="56328" y="651442"/>
                </a:lnTo>
                <a:lnTo>
                  <a:pt x="41702" y="692393"/>
                </a:lnTo>
                <a:lnTo>
                  <a:pt x="29181" y="734105"/>
                </a:lnTo>
                <a:lnTo>
                  <a:pt x="18817" y="776534"/>
                </a:lnTo>
                <a:lnTo>
                  <a:pt x="10664" y="819634"/>
                </a:lnTo>
                <a:lnTo>
                  <a:pt x="4775" y="863359"/>
                </a:lnTo>
                <a:lnTo>
                  <a:pt x="1202" y="907662"/>
                </a:lnTo>
                <a:lnTo>
                  <a:pt x="0" y="952500"/>
                </a:lnTo>
                <a:lnTo>
                  <a:pt x="1202" y="997338"/>
                </a:lnTo>
                <a:lnTo>
                  <a:pt x="4775" y="1041642"/>
                </a:lnTo>
                <a:lnTo>
                  <a:pt x="10664" y="1085368"/>
                </a:lnTo>
                <a:lnTo>
                  <a:pt x="18817" y="1128468"/>
                </a:lnTo>
                <a:lnTo>
                  <a:pt x="29181" y="1170898"/>
                </a:lnTo>
                <a:lnTo>
                  <a:pt x="41702" y="1212611"/>
                </a:lnTo>
                <a:lnTo>
                  <a:pt x="56328" y="1253561"/>
                </a:lnTo>
                <a:lnTo>
                  <a:pt x="73005" y="1293704"/>
                </a:lnTo>
                <a:lnTo>
                  <a:pt x="91681" y="1332993"/>
                </a:lnTo>
                <a:lnTo>
                  <a:pt x="112302" y="1371383"/>
                </a:lnTo>
                <a:lnTo>
                  <a:pt x="134816" y="1408827"/>
                </a:lnTo>
                <a:lnTo>
                  <a:pt x="159169" y="1445280"/>
                </a:lnTo>
                <a:lnTo>
                  <a:pt x="185308" y="1480697"/>
                </a:lnTo>
                <a:lnTo>
                  <a:pt x="213180" y="1515031"/>
                </a:lnTo>
                <a:lnTo>
                  <a:pt x="242733" y="1548237"/>
                </a:lnTo>
                <a:lnTo>
                  <a:pt x="273912" y="1580269"/>
                </a:lnTo>
                <a:lnTo>
                  <a:pt x="306666" y="1611082"/>
                </a:lnTo>
                <a:lnTo>
                  <a:pt x="340940" y="1640629"/>
                </a:lnTo>
                <a:lnTo>
                  <a:pt x="376683" y="1668865"/>
                </a:lnTo>
                <a:lnTo>
                  <a:pt x="413840" y="1695744"/>
                </a:lnTo>
                <a:lnTo>
                  <a:pt x="452359" y="1721220"/>
                </a:lnTo>
                <a:lnTo>
                  <a:pt x="492186" y="1745248"/>
                </a:lnTo>
                <a:lnTo>
                  <a:pt x="533270" y="1767782"/>
                </a:lnTo>
                <a:lnTo>
                  <a:pt x="575556" y="1788776"/>
                </a:lnTo>
                <a:lnTo>
                  <a:pt x="618991" y="1808184"/>
                </a:lnTo>
                <a:lnTo>
                  <a:pt x="663523" y="1825962"/>
                </a:lnTo>
                <a:lnTo>
                  <a:pt x="709099" y="1842062"/>
                </a:lnTo>
                <a:lnTo>
                  <a:pt x="755665" y="1856439"/>
                </a:lnTo>
                <a:lnTo>
                  <a:pt x="803168" y="1869048"/>
                </a:lnTo>
                <a:lnTo>
                  <a:pt x="851555" y="1879842"/>
                </a:lnTo>
                <a:lnTo>
                  <a:pt x="900774" y="1888776"/>
                </a:lnTo>
                <a:lnTo>
                  <a:pt x="950771" y="1895805"/>
                </a:lnTo>
                <a:lnTo>
                  <a:pt x="1001493" y="1900882"/>
                </a:lnTo>
                <a:lnTo>
                  <a:pt x="1052887" y="1903961"/>
                </a:lnTo>
                <a:lnTo>
                  <a:pt x="1104900" y="1904998"/>
                </a:lnTo>
                <a:lnTo>
                  <a:pt x="1156913" y="1903961"/>
                </a:lnTo>
                <a:lnTo>
                  <a:pt x="1208308" y="1900882"/>
                </a:lnTo>
                <a:lnTo>
                  <a:pt x="1259031" y="1895805"/>
                </a:lnTo>
                <a:lnTo>
                  <a:pt x="1309029" y="1888776"/>
                </a:lnTo>
                <a:lnTo>
                  <a:pt x="1358248" y="1879842"/>
                </a:lnTo>
                <a:lnTo>
                  <a:pt x="1406636" y="1869048"/>
                </a:lnTo>
                <a:lnTo>
                  <a:pt x="1454139" y="1856439"/>
                </a:lnTo>
                <a:lnTo>
                  <a:pt x="1500705" y="1842062"/>
                </a:lnTo>
                <a:lnTo>
                  <a:pt x="1546281" y="1825962"/>
                </a:lnTo>
                <a:lnTo>
                  <a:pt x="1590813" y="1808184"/>
                </a:lnTo>
                <a:lnTo>
                  <a:pt x="1634249" y="1788776"/>
                </a:lnTo>
                <a:lnTo>
                  <a:pt x="1676535" y="1767782"/>
                </a:lnTo>
                <a:lnTo>
                  <a:pt x="1717618" y="1745248"/>
                </a:lnTo>
                <a:lnTo>
                  <a:pt x="1757446" y="1721220"/>
                </a:lnTo>
                <a:lnTo>
                  <a:pt x="1795965" y="1695744"/>
                </a:lnTo>
                <a:lnTo>
                  <a:pt x="1833122" y="1668865"/>
                </a:lnTo>
                <a:lnTo>
                  <a:pt x="1868864" y="1640629"/>
                </a:lnTo>
                <a:lnTo>
                  <a:pt x="1903138" y="1611082"/>
                </a:lnTo>
                <a:lnTo>
                  <a:pt x="1935891" y="1580269"/>
                </a:lnTo>
                <a:lnTo>
                  <a:pt x="1967070" y="1548237"/>
                </a:lnTo>
                <a:lnTo>
                  <a:pt x="1996622" y="1515031"/>
                </a:lnTo>
                <a:lnTo>
                  <a:pt x="2024494" y="1480697"/>
                </a:lnTo>
                <a:lnTo>
                  <a:pt x="2050633" y="1445280"/>
                </a:lnTo>
                <a:lnTo>
                  <a:pt x="2074986" y="1408827"/>
                </a:lnTo>
                <a:lnTo>
                  <a:pt x="2097499" y="1371383"/>
                </a:lnTo>
                <a:lnTo>
                  <a:pt x="2118120" y="1332993"/>
                </a:lnTo>
                <a:lnTo>
                  <a:pt x="2136795" y="1293704"/>
                </a:lnTo>
                <a:lnTo>
                  <a:pt x="2153472" y="1253561"/>
                </a:lnTo>
                <a:lnTo>
                  <a:pt x="2168098" y="1212611"/>
                </a:lnTo>
                <a:lnTo>
                  <a:pt x="2180619" y="1170898"/>
                </a:lnTo>
                <a:lnTo>
                  <a:pt x="2190983" y="1128468"/>
                </a:lnTo>
                <a:lnTo>
                  <a:pt x="2199135" y="1085368"/>
                </a:lnTo>
                <a:lnTo>
                  <a:pt x="2205025" y="1041642"/>
                </a:lnTo>
                <a:lnTo>
                  <a:pt x="2208597" y="997338"/>
                </a:lnTo>
                <a:lnTo>
                  <a:pt x="2209800" y="952500"/>
                </a:lnTo>
                <a:lnTo>
                  <a:pt x="2208597" y="907662"/>
                </a:lnTo>
                <a:lnTo>
                  <a:pt x="2205025" y="863359"/>
                </a:lnTo>
                <a:lnTo>
                  <a:pt x="2199135" y="819634"/>
                </a:lnTo>
                <a:lnTo>
                  <a:pt x="2190983" y="776534"/>
                </a:lnTo>
                <a:lnTo>
                  <a:pt x="2180619" y="734105"/>
                </a:lnTo>
                <a:lnTo>
                  <a:pt x="2168098" y="692393"/>
                </a:lnTo>
                <a:lnTo>
                  <a:pt x="2153472" y="651442"/>
                </a:lnTo>
                <a:lnTo>
                  <a:pt x="2136795" y="611300"/>
                </a:lnTo>
                <a:lnTo>
                  <a:pt x="2118120" y="572011"/>
                </a:lnTo>
                <a:lnTo>
                  <a:pt x="2097499" y="533622"/>
                </a:lnTo>
                <a:lnTo>
                  <a:pt x="2074986" y="496177"/>
                </a:lnTo>
                <a:lnTo>
                  <a:pt x="2050633" y="459724"/>
                </a:lnTo>
                <a:lnTo>
                  <a:pt x="2024494" y="424307"/>
                </a:lnTo>
                <a:lnTo>
                  <a:pt x="1996622" y="389973"/>
                </a:lnTo>
                <a:lnTo>
                  <a:pt x="1967070" y="356767"/>
                </a:lnTo>
                <a:lnTo>
                  <a:pt x="1935891" y="324734"/>
                </a:lnTo>
                <a:lnTo>
                  <a:pt x="1903138" y="293921"/>
                </a:lnTo>
                <a:lnTo>
                  <a:pt x="1868864" y="264374"/>
                </a:lnTo>
                <a:lnTo>
                  <a:pt x="1833122" y="236138"/>
                </a:lnTo>
                <a:lnTo>
                  <a:pt x="1795965" y="209258"/>
                </a:lnTo>
                <a:lnTo>
                  <a:pt x="1757446" y="183782"/>
                </a:lnTo>
                <a:lnTo>
                  <a:pt x="1717618" y="159753"/>
                </a:lnTo>
                <a:lnTo>
                  <a:pt x="1676535" y="137219"/>
                </a:lnTo>
                <a:lnTo>
                  <a:pt x="1634249" y="116225"/>
                </a:lnTo>
                <a:lnTo>
                  <a:pt x="1590813" y="96816"/>
                </a:lnTo>
                <a:lnTo>
                  <a:pt x="1546281" y="79038"/>
                </a:lnTo>
                <a:lnTo>
                  <a:pt x="1500705" y="62938"/>
                </a:lnTo>
                <a:lnTo>
                  <a:pt x="1454139" y="48560"/>
                </a:lnTo>
                <a:lnTo>
                  <a:pt x="1406636" y="35951"/>
                </a:lnTo>
                <a:lnTo>
                  <a:pt x="1358248" y="25157"/>
                </a:lnTo>
                <a:lnTo>
                  <a:pt x="1309029" y="16222"/>
                </a:lnTo>
                <a:lnTo>
                  <a:pt x="1259031" y="9193"/>
                </a:lnTo>
                <a:lnTo>
                  <a:pt x="1208308" y="4116"/>
                </a:lnTo>
                <a:lnTo>
                  <a:pt x="1156913" y="1036"/>
                </a:lnTo>
                <a:lnTo>
                  <a:pt x="1104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8450" y="44196"/>
            <a:ext cx="9906000" cy="6744334"/>
            <a:chOff x="298450" y="44196"/>
            <a:chExt cx="9906000" cy="6744334"/>
          </a:xfrm>
        </p:grpSpPr>
        <p:sp>
          <p:nvSpPr>
            <p:cNvPr id="5" name="object 5"/>
            <p:cNvSpPr/>
            <p:nvPr/>
          </p:nvSpPr>
          <p:spPr>
            <a:xfrm>
              <a:off x="304800" y="4876799"/>
              <a:ext cx="2209800" cy="1905000"/>
            </a:xfrm>
            <a:custGeom>
              <a:avLst/>
              <a:gdLst/>
              <a:ahLst/>
              <a:cxnLst/>
              <a:rect l="l" t="t" r="r" b="b"/>
              <a:pathLst>
                <a:path w="2209800" h="1905000">
                  <a:moveTo>
                    <a:pt x="0" y="952500"/>
                  </a:moveTo>
                  <a:lnTo>
                    <a:pt x="1202" y="907662"/>
                  </a:lnTo>
                  <a:lnTo>
                    <a:pt x="4775" y="863359"/>
                  </a:lnTo>
                  <a:lnTo>
                    <a:pt x="10664" y="819634"/>
                  </a:lnTo>
                  <a:lnTo>
                    <a:pt x="18817" y="776534"/>
                  </a:lnTo>
                  <a:lnTo>
                    <a:pt x="29181" y="734105"/>
                  </a:lnTo>
                  <a:lnTo>
                    <a:pt x="41702" y="692393"/>
                  </a:lnTo>
                  <a:lnTo>
                    <a:pt x="56328" y="651442"/>
                  </a:lnTo>
                  <a:lnTo>
                    <a:pt x="73005" y="611300"/>
                  </a:lnTo>
                  <a:lnTo>
                    <a:pt x="91681" y="572011"/>
                  </a:lnTo>
                  <a:lnTo>
                    <a:pt x="112302" y="533622"/>
                  </a:lnTo>
                  <a:lnTo>
                    <a:pt x="134816" y="496177"/>
                  </a:lnTo>
                  <a:lnTo>
                    <a:pt x="159169" y="459724"/>
                  </a:lnTo>
                  <a:lnTo>
                    <a:pt x="185308" y="424307"/>
                  </a:lnTo>
                  <a:lnTo>
                    <a:pt x="213180" y="389973"/>
                  </a:lnTo>
                  <a:lnTo>
                    <a:pt x="242733" y="356767"/>
                  </a:lnTo>
                  <a:lnTo>
                    <a:pt x="273912" y="324734"/>
                  </a:lnTo>
                  <a:lnTo>
                    <a:pt x="306666" y="293921"/>
                  </a:lnTo>
                  <a:lnTo>
                    <a:pt x="340940" y="264374"/>
                  </a:lnTo>
                  <a:lnTo>
                    <a:pt x="376683" y="236138"/>
                  </a:lnTo>
                  <a:lnTo>
                    <a:pt x="413840" y="209258"/>
                  </a:lnTo>
                  <a:lnTo>
                    <a:pt x="452359" y="183782"/>
                  </a:lnTo>
                  <a:lnTo>
                    <a:pt x="492186" y="159753"/>
                  </a:lnTo>
                  <a:lnTo>
                    <a:pt x="533270" y="137219"/>
                  </a:lnTo>
                  <a:lnTo>
                    <a:pt x="575556" y="116225"/>
                  </a:lnTo>
                  <a:lnTo>
                    <a:pt x="618991" y="96816"/>
                  </a:lnTo>
                  <a:lnTo>
                    <a:pt x="663523" y="79038"/>
                  </a:lnTo>
                  <a:lnTo>
                    <a:pt x="709099" y="62938"/>
                  </a:lnTo>
                  <a:lnTo>
                    <a:pt x="755665" y="48560"/>
                  </a:lnTo>
                  <a:lnTo>
                    <a:pt x="803168" y="35951"/>
                  </a:lnTo>
                  <a:lnTo>
                    <a:pt x="851555" y="25157"/>
                  </a:lnTo>
                  <a:lnTo>
                    <a:pt x="900774" y="16222"/>
                  </a:lnTo>
                  <a:lnTo>
                    <a:pt x="950771" y="9193"/>
                  </a:lnTo>
                  <a:lnTo>
                    <a:pt x="1001493" y="4116"/>
                  </a:lnTo>
                  <a:lnTo>
                    <a:pt x="1052887" y="1036"/>
                  </a:lnTo>
                  <a:lnTo>
                    <a:pt x="1104900" y="0"/>
                  </a:lnTo>
                  <a:lnTo>
                    <a:pt x="1156913" y="1036"/>
                  </a:lnTo>
                  <a:lnTo>
                    <a:pt x="1208308" y="4116"/>
                  </a:lnTo>
                  <a:lnTo>
                    <a:pt x="1259031" y="9193"/>
                  </a:lnTo>
                  <a:lnTo>
                    <a:pt x="1309029" y="16222"/>
                  </a:lnTo>
                  <a:lnTo>
                    <a:pt x="1358248" y="25157"/>
                  </a:lnTo>
                  <a:lnTo>
                    <a:pt x="1406636" y="35951"/>
                  </a:lnTo>
                  <a:lnTo>
                    <a:pt x="1454139" y="48560"/>
                  </a:lnTo>
                  <a:lnTo>
                    <a:pt x="1500705" y="62938"/>
                  </a:lnTo>
                  <a:lnTo>
                    <a:pt x="1546281" y="79038"/>
                  </a:lnTo>
                  <a:lnTo>
                    <a:pt x="1590813" y="96816"/>
                  </a:lnTo>
                  <a:lnTo>
                    <a:pt x="1634249" y="116225"/>
                  </a:lnTo>
                  <a:lnTo>
                    <a:pt x="1676535" y="137219"/>
                  </a:lnTo>
                  <a:lnTo>
                    <a:pt x="1717618" y="159753"/>
                  </a:lnTo>
                  <a:lnTo>
                    <a:pt x="1757446" y="183782"/>
                  </a:lnTo>
                  <a:lnTo>
                    <a:pt x="1795965" y="209258"/>
                  </a:lnTo>
                  <a:lnTo>
                    <a:pt x="1833122" y="236138"/>
                  </a:lnTo>
                  <a:lnTo>
                    <a:pt x="1868864" y="264374"/>
                  </a:lnTo>
                  <a:lnTo>
                    <a:pt x="1903138" y="293921"/>
                  </a:lnTo>
                  <a:lnTo>
                    <a:pt x="1935891" y="324734"/>
                  </a:lnTo>
                  <a:lnTo>
                    <a:pt x="1967070" y="356767"/>
                  </a:lnTo>
                  <a:lnTo>
                    <a:pt x="1996622" y="389973"/>
                  </a:lnTo>
                  <a:lnTo>
                    <a:pt x="2024494" y="424307"/>
                  </a:lnTo>
                  <a:lnTo>
                    <a:pt x="2050633" y="459724"/>
                  </a:lnTo>
                  <a:lnTo>
                    <a:pt x="2074986" y="496177"/>
                  </a:lnTo>
                  <a:lnTo>
                    <a:pt x="2097499" y="533622"/>
                  </a:lnTo>
                  <a:lnTo>
                    <a:pt x="2118120" y="572011"/>
                  </a:lnTo>
                  <a:lnTo>
                    <a:pt x="2136795" y="611300"/>
                  </a:lnTo>
                  <a:lnTo>
                    <a:pt x="2153472" y="651442"/>
                  </a:lnTo>
                  <a:lnTo>
                    <a:pt x="2168098" y="692393"/>
                  </a:lnTo>
                  <a:lnTo>
                    <a:pt x="2180619" y="734105"/>
                  </a:lnTo>
                  <a:lnTo>
                    <a:pt x="2190983" y="776534"/>
                  </a:lnTo>
                  <a:lnTo>
                    <a:pt x="2199135" y="819634"/>
                  </a:lnTo>
                  <a:lnTo>
                    <a:pt x="2205025" y="863359"/>
                  </a:lnTo>
                  <a:lnTo>
                    <a:pt x="2208597" y="907662"/>
                  </a:lnTo>
                  <a:lnTo>
                    <a:pt x="2209800" y="952500"/>
                  </a:lnTo>
                  <a:lnTo>
                    <a:pt x="2208597" y="997338"/>
                  </a:lnTo>
                  <a:lnTo>
                    <a:pt x="2205025" y="1041642"/>
                  </a:lnTo>
                  <a:lnTo>
                    <a:pt x="2199135" y="1085368"/>
                  </a:lnTo>
                  <a:lnTo>
                    <a:pt x="2190983" y="1128468"/>
                  </a:lnTo>
                  <a:lnTo>
                    <a:pt x="2180619" y="1170898"/>
                  </a:lnTo>
                  <a:lnTo>
                    <a:pt x="2168098" y="1212611"/>
                  </a:lnTo>
                  <a:lnTo>
                    <a:pt x="2153472" y="1253561"/>
                  </a:lnTo>
                  <a:lnTo>
                    <a:pt x="2136795" y="1293704"/>
                  </a:lnTo>
                  <a:lnTo>
                    <a:pt x="2118120" y="1332993"/>
                  </a:lnTo>
                  <a:lnTo>
                    <a:pt x="2097499" y="1371383"/>
                  </a:lnTo>
                  <a:lnTo>
                    <a:pt x="2074986" y="1408827"/>
                  </a:lnTo>
                  <a:lnTo>
                    <a:pt x="2050633" y="1445280"/>
                  </a:lnTo>
                  <a:lnTo>
                    <a:pt x="2024494" y="1480697"/>
                  </a:lnTo>
                  <a:lnTo>
                    <a:pt x="1996622" y="1515031"/>
                  </a:lnTo>
                  <a:lnTo>
                    <a:pt x="1967070" y="1548237"/>
                  </a:lnTo>
                  <a:lnTo>
                    <a:pt x="1935891" y="1580269"/>
                  </a:lnTo>
                  <a:lnTo>
                    <a:pt x="1903138" y="1611082"/>
                  </a:lnTo>
                  <a:lnTo>
                    <a:pt x="1868864" y="1640629"/>
                  </a:lnTo>
                  <a:lnTo>
                    <a:pt x="1833122" y="1668865"/>
                  </a:lnTo>
                  <a:lnTo>
                    <a:pt x="1795965" y="1695744"/>
                  </a:lnTo>
                  <a:lnTo>
                    <a:pt x="1757446" y="1721220"/>
                  </a:lnTo>
                  <a:lnTo>
                    <a:pt x="1717618" y="1745248"/>
                  </a:lnTo>
                  <a:lnTo>
                    <a:pt x="1676535" y="1767782"/>
                  </a:lnTo>
                  <a:lnTo>
                    <a:pt x="1634249" y="1788776"/>
                  </a:lnTo>
                  <a:lnTo>
                    <a:pt x="1590813" y="1808184"/>
                  </a:lnTo>
                  <a:lnTo>
                    <a:pt x="1546281" y="1825962"/>
                  </a:lnTo>
                  <a:lnTo>
                    <a:pt x="1500705" y="1842062"/>
                  </a:lnTo>
                  <a:lnTo>
                    <a:pt x="1454139" y="1856439"/>
                  </a:lnTo>
                  <a:lnTo>
                    <a:pt x="1406636" y="1869048"/>
                  </a:lnTo>
                  <a:lnTo>
                    <a:pt x="1358248" y="1879842"/>
                  </a:lnTo>
                  <a:lnTo>
                    <a:pt x="1309029" y="1888776"/>
                  </a:lnTo>
                  <a:lnTo>
                    <a:pt x="1259031" y="1895805"/>
                  </a:lnTo>
                  <a:lnTo>
                    <a:pt x="1208308" y="1900882"/>
                  </a:lnTo>
                  <a:lnTo>
                    <a:pt x="1156913" y="1903961"/>
                  </a:lnTo>
                  <a:lnTo>
                    <a:pt x="1104900" y="1904998"/>
                  </a:lnTo>
                  <a:lnTo>
                    <a:pt x="1052887" y="1903961"/>
                  </a:lnTo>
                  <a:lnTo>
                    <a:pt x="1001493" y="1900882"/>
                  </a:lnTo>
                  <a:lnTo>
                    <a:pt x="950771" y="1895805"/>
                  </a:lnTo>
                  <a:lnTo>
                    <a:pt x="900774" y="1888776"/>
                  </a:lnTo>
                  <a:lnTo>
                    <a:pt x="851555" y="1879842"/>
                  </a:lnTo>
                  <a:lnTo>
                    <a:pt x="803168" y="1869048"/>
                  </a:lnTo>
                  <a:lnTo>
                    <a:pt x="755665" y="1856439"/>
                  </a:lnTo>
                  <a:lnTo>
                    <a:pt x="709099" y="1842062"/>
                  </a:lnTo>
                  <a:lnTo>
                    <a:pt x="663523" y="1825962"/>
                  </a:lnTo>
                  <a:lnTo>
                    <a:pt x="618991" y="1808184"/>
                  </a:lnTo>
                  <a:lnTo>
                    <a:pt x="575556" y="1788776"/>
                  </a:lnTo>
                  <a:lnTo>
                    <a:pt x="533270" y="1767782"/>
                  </a:lnTo>
                  <a:lnTo>
                    <a:pt x="492186" y="1745248"/>
                  </a:lnTo>
                  <a:lnTo>
                    <a:pt x="452359" y="1721220"/>
                  </a:lnTo>
                  <a:lnTo>
                    <a:pt x="413840" y="1695744"/>
                  </a:lnTo>
                  <a:lnTo>
                    <a:pt x="376683" y="1668865"/>
                  </a:lnTo>
                  <a:lnTo>
                    <a:pt x="340940" y="1640629"/>
                  </a:lnTo>
                  <a:lnTo>
                    <a:pt x="306666" y="1611082"/>
                  </a:lnTo>
                  <a:lnTo>
                    <a:pt x="273912" y="1580269"/>
                  </a:lnTo>
                  <a:lnTo>
                    <a:pt x="242733" y="1548237"/>
                  </a:lnTo>
                  <a:lnTo>
                    <a:pt x="213180" y="1515031"/>
                  </a:lnTo>
                  <a:lnTo>
                    <a:pt x="185308" y="1480697"/>
                  </a:lnTo>
                  <a:lnTo>
                    <a:pt x="159169" y="1445280"/>
                  </a:lnTo>
                  <a:lnTo>
                    <a:pt x="134816" y="1408827"/>
                  </a:lnTo>
                  <a:lnTo>
                    <a:pt x="112302" y="1371383"/>
                  </a:lnTo>
                  <a:lnTo>
                    <a:pt x="91681" y="1332993"/>
                  </a:lnTo>
                  <a:lnTo>
                    <a:pt x="73005" y="1293704"/>
                  </a:lnTo>
                  <a:lnTo>
                    <a:pt x="56328" y="1253561"/>
                  </a:lnTo>
                  <a:lnTo>
                    <a:pt x="41702" y="1212611"/>
                  </a:lnTo>
                  <a:lnTo>
                    <a:pt x="29181" y="1170898"/>
                  </a:lnTo>
                  <a:lnTo>
                    <a:pt x="18817" y="1128468"/>
                  </a:lnTo>
                  <a:lnTo>
                    <a:pt x="10664" y="1085368"/>
                  </a:lnTo>
                  <a:lnTo>
                    <a:pt x="4775" y="1041642"/>
                  </a:lnTo>
                  <a:lnTo>
                    <a:pt x="1202" y="997338"/>
                  </a:lnTo>
                  <a:lnTo>
                    <a:pt x="0" y="952500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5416296"/>
              <a:ext cx="1914144" cy="807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4" y="44196"/>
              <a:ext cx="8640318" cy="55770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457200"/>
            <a:chOff x="0" y="0"/>
            <a:chExt cx="1218946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1480"/>
              <a:ext cx="12189460" cy="45720"/>
            </a:xfrm>
            <a:custGeom>
              <a:avLst/>
              <a:gdLst/>
              <a:ahLst/>
              <a:cxnLst/>
              <a:rect l="l" t="t" r="r" b="b"/>
              <a:pathLst>
                <a:path w="12189460" h="45720">
                  <a:moveTo>
                    <a:pt x="121889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88952" y="457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5452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Operating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9878314" y="4594605"/>
            <a:ext cx="1579880" cy="1565910"/>
            <a:chOff x="9878314" y="4594605"/>
            <a:chExt cx="1579880" cy="1565910"/>
          </a:xfrm>
        </p:grpSpPr>
        <p:sp>
          <p:nvSpPr>
            <p:cNvPr id="7" name="object 7"/>
            <p:cNvSpPr/>
            <p:nvPr/>
          </p:nvSpPr>
          <p:spPr>
            <a:xfrm>
              <a:off x="9884664" y="4600955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783335" y="0"/>
                  </a:moveTo>
                  <a:lnTo>
                    <a:pt x="735623" y="1416"/>
                  </a:lnTo>
                  <a:lnTo>
                    <a:pt x="688666" y="5613"/>
                  </a:lnTo>
                  <a:lnTo>
                    <a:pt x="642546" y="12508"/>
                  </a:lnTo>
                  <a:lnTo>
                    <a:pt x="597346" y="22021"/>
                  </a:lnTo>
                  <a:lnTo>
                    <a:pt x="553146" y="34069"/>
                  </a:lnTo>
                  <a:lnTo>
                    <a:pt x="510029" y="48573"/>
                  </a:lnTo>
                  <a:lnTo>
                    <a:pt x="468078" y="65451"/>
                  </a:lnTo>
                  <a:lnTo>
                    <a:pt x="427374" y="84621"/>
                  </a:lnTo>
                  <a:lnTo>
                    <a:pt x="387999" y="106002"/>
                  </a:lnTo>
                  <a:lnTo>
                    <a:pt x="350035" y="129514"/>
                  </a:lnTo>
                  <a:lnTo>
                    <a:pt x="313564" y="155075"/>
                  </a:lnTo>
                  <a:lnTo>
                    <a:pt x="278668" y="182604"/>
                  </a:lnTo>
                  <a:lnTo>
                    <a:pt x="245429" y="212019"/>
                  </a:lnTo>
                  <a:lnTo>
                    <a:pt x="213929" y="243240"/>
                  </a:lnTo>
                  <a:lnTo>
                    <a:pt x="184251" y="276185"/>
                  </a:lnTo>
                  <a:lnTo>
                    <a:pt x="156475" y="310774"/>
                  </a:lnTo>
                  <a:lnTo>
                    <a:pt x="130685" y="346924"/>
                  </a:lnTo>
                  <a:lnTo>
                    <a:pt x="106962" y="384556"/>
                  </a:lnTo>
                  <a:lnTo>
                    <a:pt x="85387" y="423586"/>
                  </a:lnTo>
                  <a:lnTo>
                    <a:pt x="66044" y="463936"/>
                  </a:lnTo>
                  <a:lnTo>
                    <a:pt x="49014" y="505522"/>
                  </a:lnTo>
                  <a:lnTo>
                    <a:pt x="34379" y="548265"/>
                  </a:lnTo>
                  <a:lnTo>
                    <a:pt x="22221" y="592082"/>
                  </a:lnTo>
                  <a:lnTo>
                    <a:pt x="12622" y="636894"/>
                  </a:lnTo>
                  <a:lnTo>
                    <a:pt x="5664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4" y="870331"/>
                  </a:lnTo>
                  <a:lnTo>
                    <a:pt x="12622" y="916051"/>
                  </a:lnTo>
                  <a:lnTo>
                    <a:pt x="22221" y="960860"/>
                  </a:lnTo>
                  <a:lnTo>
                    <a:pt x="34379" y="1004676"/>
                  </a:lnTo>
                  <a:lnTo>
                    <a:pt x="49014" y="1047417"/>
                  </a:lnTo>
                  <a:lnTo>
                    <a:pt x="66044" y="1089003"/>
                  </a:lnTo>
                  <a:lnTo>
                    <a:pt x="85387" y="1129352"/>
                  </a:lnTo>
                  <a:lnTo>
                    <a:pt x="106962" y="1168383"/>
                  </a:lnTo>
                  <a:lnTo>
                    <a:pt x="130685" y="1206014"/>
                  </a:lnTo>
                  <a:lnTo>
                    <a:pt x="156475" y="1242165"/>
                  </a:lnTo>
                  <a:lnTo>
                    <a:pt x="184251" y="1276754"/>
                  </a:lnTo>
                  <a:lnTo>
                    <a:pt x="213929" y="1309700"/>
                  </a:lnTo>
                  <a:lnTo>
                    <a:pt x="245429" y="1340922"/>
                  </a:lnTo>
                  <a:lnTo>
                    <a:pt x="278668" y="1370339"/>
                  </a:lnTo>
                  <a:lnTo>
                    <a:pt x="313564" y="1397869"/>
                  </a:lnTo>
                  <a:lnTo>
                    <a:pt x="350035" y="1423431"/>
                  </a:lnTo>
                  <a:lnTo>
                    <a:pt x="387999" y="1446944"/>
                  </a:lnTo>
                  <a:lnTo>
                    <a:pt x="427374" y="1468327"/>
                  </a:lnTo>
                  <a:lnTo>
                    <a:pt x="468078" y="1487499"/>
                  </a:lnTo>
                  <a:lnTo>
                    <a:pt x="510029" y="1504378"/>
                  </a:lnTo>
                  <a:lnTo>
                    <a:pt x="553146" y="1518882"/>
                  </a:lnTo>
                  <a:lnTo>
                    <a:pt x="597346" y="1530932"/>
                  </a:lnTo>
                  <a:lnTo>
                    <a:pt x="642546" y="1540446"/>
                  </a:lnTo>
                  <a:lnTo>
                    <a:pt x="688666" y="1547341"/>
                  </a:lnTo>
                  <a:lnTo>
                    <a:pt x="735623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1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6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84664" y="4600955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0" y="776478"/>
                  </a:moveTo>
                  <a:lnTo>
                    <a:pt x="1429" y="729172"/>
                  </a:lnTo>
                  <a:lnTo>
                    <a:pt x="5664" y="682617"/>
                  </a:lnTo>
                  <a:lnTo>
                    <a:pt x="12622" y="636894"/>
                  </a:lnTo>
                  <a:lnTo>
                    <a:pt x="22221" y="592082"/>
                  </a:lnTo>
                  <a:lnTo>
                    <a:pt x="34379" y="548265"/>
                  </a:lnTo>
                  <a:lnTo>
                    <a:pt x="49014" y="505522"/>
                  </a:lnTo>
                  <a:lnTo>
                    <a:pt x="66044" y="463936"/>
                  </a:lnTo>
                  <a:lnTo>
                    <a:pt x="85387" y="423586"/>
                  </a:lnTo>
                  <a:lnTo>
                    <a:pt x="106962" y="384556"/>
                  </a:lnTo>
                  <a:lnTo>
                    <a:pt x="130685" y="346924"/>
                  </a:lnTo>
                  <a:lnTo>
                    <a:pt x="156475" y="310774"/>
                  </a:lnTo>
                  <a:lnTo>
                    <a:pt x="184251" y="276185"/>
                  </a:lnTo>
                  <a:lnTo>
                    <a:pt x="213929" y="243240"/>
                  </a:lnTo>
                  <a:lnTo>
                    <a:pt x="245429" y="212019"/>
                  </a:lnTo>
                  <a:lnTo>
                    <a:pt x="278668" y="182604"/>
                  </a:lnTo>
                  <a:lnTo>
                    <a:pt x="313564" y="155075"/>
                  </a:lnTo>
                  <a:lnTo>
                    <a:pt x="350035" y="129514"/>
                  </a:lnTo>
                  <a:lnTo>
                    <a:pt x="387999" y="106002"/>
                  </a:lnTo>
                  <a:lnTo>
                    <a:pt x="427374" y="84621"/>
                  </a:lnTo>
                  <a:lnTo>
                    <a:pt x="468078" y="65451"/>
                  </a:lnTo>
                  <a:lnTo>
                    <a:pt x="510029" y="48573"/>
                  </a:lnTo>
                  <a:lnTo>
                    <a:pt x="553146" y="34069"/>
                  </a:lnTo>
                  <a:lnTo>
                    <a:pt x="597346" y="22021"/>
                  </a:lnTo>
                  <a:lnTo>
                    <a:pt x="642546" y="12508"/>
                  </a:lnTo>
                  <a:lnTo>
                    <a:pt x="688666" y="5613"/>
                  </a:lnTo>
                  <a:lnTo>
                    <a:pt x="735623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6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1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23" y="1551538"/>
                  </a:lnTo>
                  <a:lnTo>
                    <a:pt x="688666" y="1547341"/>
                  </a:lnTo>
                  <a:lnTo>
                    <a:pt x="642546" y="1540446"/>
                  </a:lnTo>
                  <a:lnTo>
                    <a:pt x="597346" y="1530932"/>
                  </a:lnTo>
                  <a:lnTo>
                    <a:pt x="553146" y="1518882"/>
                  </a:lnTo>
                  <a:lnTo>
                    <a:pt x="510029" y="1504378"/>
                  </a:lnTo>
                  <a:lnTo>
                    <a:pt x="468078" y="1487499"/>
                  </a:lnTo>
                  <a:lnTo>
                    <a:pt x="427374" y="1468327"/>
                  </a:lnTo>
                  <a:lnTo>
                    <a:pt x="387999" y="1446944"/>
                  </a:lnTo>
                  <a:lnTo>
                    <a:pt x="350035" y="1423431"/>
                  </a:lnTo>
                  <a:lnTo>
                    <a:pt x="313564" y="1397869"/>
                  </a:lnTo>
                  <a:lnTo>
                    <a:pt x="278668" y="1370339"/>
                  </a:lnTo>
                  <a:lnTo>
                    <a:pt x="245429" y="1340922"/>
                  </a:lnTo>
                  <a:lnTo>
                    <a:pt x="213929" y="1309700"/>
                  </a:lnTo>
                  <a:lnTo>
                    <a:pt x="184251" y="1276754"/>
                  </a:lnTo>
                  <a:lnTo>
                    <a:pt x="156475" y="1242165"/>
                  </a:lnTo>
                  <a:lnTo>
                    <a:pt x="130685" y="1206014"/>
                  </a:lnTo>
                  <a:lnTo>
                    <a:pt x="106962" y="1168383"/>
                  </a:lnTo>
                  <a:lnTo>
                    <a:pt x="85387" y="1129352"/>
                  </a:lnTo>
                  <a:lnTo>
                    <a:pt x="66044" y="1089003"/>
                  </a:lnTo>
                  <a:lnTo>
                    <a:pt x="49014" y="1047417"/>
                  </a:lnTo>
                  <a:lnTo>
                    <a:pt x="34379" y="1004676"/>
                  </a:lnTo>
                  <a:lnTo>
                    <a:pt x="22221" y="960860"/>
                  </a:lnTo>
                  <a:lnTo>
                    <a:pt x="12622" y="916051"/>
                  </a:lnTo>
                  <a:lnTo>
                    <a:pt x="5664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9820" y="5041391"/>
              <a:ext cx="1356359" cy="614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12594" y="2077339"/>
            <a:ext cx="492760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7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Major Operating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Expenditures: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Building Lease</a:t>
            </a:r>
            <a:r>
              <a:rPr sz="2400" b="0" spc="-3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$1.5m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Textbooks</a:t>
            </a:r>
            <a:r>
              <a:rPr sz="2400" b="0" spc="-3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$1.1m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Technology</a:t>
            </a:r>
            <a:r>
              <a:rPr sz="2400" b="0" spc="-2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$748k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Food</a:t>
            </a:r>
            <a:r>
              <a:rPr sz="2400" b="0" spc="-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and</a:t>
            </a:r>
            <a:r>
              <a:rPr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Beverage</a:t>
            </a:r>
            <a:r>
              <a:rPr sz="2400" b="0" spc="-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$655k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Software</a:t>
            </a:r>
            <a:r>
              <a:rPr sz="2400" b="0" spc="-5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$600k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Custodial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Services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20" dirty="0">
                <a:solidFill>
                  <a:srgbClr val="404040"/>
                </a:solidFill>
                <a:latin typeface="Bookman Old Style"/>
                <a:cs typeface="Bookman Old Style"/>
              </a:rPr>
              <a:t>$535k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Facility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Charges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$385k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IT</a:t>
            </a:r>
            <a:r>
              <a:rPr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Charges</a:t>
            </a:r>
            <a:r>
              <a:rPr sz="2400" b="0" spc="-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20" dirty="0">
                <a:solidFill>
                  <a:srgbClr val="404040"/>
                </a:solidFill>
                <a:latin typeface="Bookman Old Style"/>
                <a:cs typeface="Bookman Old Style"/>
              </a:rPr>
              <a:t>$330k</a:t>
            </a:r>
            <a:endParaRPr sz="2400">
              <a:latin typeface="Bookman Old Style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Fleet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Charges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 $282k</a:t>
            </a:r>
            <a:endParaRPr sz="2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025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Capital</a:t>
            </a:r>
            <a:r>
              <a:rPr sz="4000" spc="-150" dirty="0"/>
              <a:t> </a:t>
            </a:r>
            <a:r>
              <a:rPr sz="4000" spc="-10" dirty="0"/>
              <a:t>Outlay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0061193" y="4946650"/>
            <a:ext cx="1579880" cy="1565910"/>
            <a:chOff x="10061193" y="4946650"/>
            <a:chExt cx="1579880" cy="1565910"/>
          </a:xfrm>
        </p:grpSpPr>
        <p:sp>
          <p:nvSpPr>
            <p:cNvPr id="4" name="object 4"/>
            <p:cNvSpPr/>
            <p:nvPr/>
          </p:nvSpPr>
          <p:spPr>
            <a:xfrm>
              <a:off x="10067543" y="49530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09">
                  <a:moveTo>
                    <a:pt x="783335" y="0"/>
                  </a:moveTo>
                  <a:lnTo>
                    <a:pt x="735623" y="1416"/>
                  </a:lnTo>
                  <a:lnTo>
                    <a:pt x="688666" y="5613"/>
                  </a:lnTo>
                  <a:lnTo>
                    <a:pt x="642546" y="12508"/>
                  </a:lnTo>
                  <a:lnTo>
                    <a:pt x="597346" y="22021"/>
                  </a:lnTo>
                  <a:lnTo>
                    <a:pt x="553146" y="34069"/>
                  </a:lnTo>
                  <a:lnTo>
                    <a:pt x="510029" y="48573"/>
                  </a:lnTo>
                  <a:lnTo>
                    <a:pt x="468078" y="65451"/>
                  </a:lnTo>
                  <a:lnTo>
                    <a:pt x="427374" y="84621"/>
                  </a:lnTo>
                  <a:lnTo>
                    <a:pt x="387999" y="106002"/>
                  </a:lnTo>
                  <a:lnTo>
                    <a:pt x="350035" y="129514"/>
                  </a:lnTo>
                  <a:lnTo>
                    <a:pt x="313564" y="155075"/>
                  </a:lnTo>
                  <a:lnTo>
                    <a:pt x="278668" y="182604"/>
                  </a:lnTo>
                  <a:lnTo>
                    <a:pt x="245429" y="212019"/>
                  </a:lnTo>
                  <a:lnTo>
                    <a:pt x="213929" y="243240"/>
                  </a:lnTo>
                  <a:lnTo>
                    <a:pt x="184251" y="276185"/>
                  </a:lnTo>
                  <a:lnTo>
                    <a:pt x="156475" y="310774"/>
                  </a:lnTo>
                  <a:lnTo>
                    <a:pt x="130685" y="346924"/>
                  </a:lnTo>
                  <a:lnTo>
                    <a:pt x="106962" y="384556"/>
                  </a:lnTo>
                  <a:lnTo>
                    <a:pt x="85387" y="423586"/>
                  </a:lnTo>
                  <a:lnTo>
                    <a:pt x="66044" y="463936"/>
                  </a:lnTo>
                  <a:lnTo>
                    <a:pt x="49014" y="505522"/>
                  </a:lnTo>
                  <a:lnTo>
                    <a:pt x="34379" y="548265"/>
                  </a:lnTo>
                  <a:lnTo>
                    <a:pt x="22221" y="592082"/>
                  </a:lnTo>
                  <a:lnTo>
                    <a:pt x="12622" y="636894"/>
                  </a:lnTo>
                  <a:lnTo>
                    <a:pt x="5664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4" y="870331"/>
                  </a:lnTo>
                  <a:lnTo>
                    <a:pt x="12622" y="916051"/>
                  </a:lnTo>
                  <a:lnTo>
                    <a:pt x="22221" y="960860"/>
                  </a:lnTo>
                  <a:lnTo>
                    <a:pt x="34379" y="1004676"/>
                  </a:lnTo>
                  <a:lnTo>
                    <a:pt x="49014" y="1047417"/>
                  </a:lnTo>
                  <a:lnTo>
                    <a:pt x="66044" y="1089003"/>
                  </a:lnTo>
                  <a:lnTo>
                    <a:pt x="85387" y="1129352"/>
                  </a:lnTo>
                  <a:lnTo>
                    <a:pt x="106962" y="1168383"/>
                  </a:lnTo>
                  <a:lnTo>
                    <a:pt x="130685" y="1206014"/>
                  </a:lnTo>
                  <a:lnTo>
                    <a:pt x="156475" y="1242165"/>
                  </a:lnTo>
                  <a:lnTo>
                    <a:pt x="184251" y="1276754"/>
                  </a:lnTo>
                  <a:lnTo>
                    <a:pt x="213929" y="1309700"/>
                  </a:lnTo>
                  <a:lnTo>
                    <a:pt x="245429" y="1340922"/>
                  </a:lnTo>
                  <a:lnTo>
                    <a:pt x="278668" y="1370339"/>
                  </a:lnTo>
                  <a:lnTo>
                    <a:pt x="313564" y="1397869"/>
                  </a:lnTo>
                  <a:lnTo>
                    <a:pt x="350035" y="1423431"/>
                  </a:lnTo>
                  <a:lnTo>
                    <a:pt x="387999" y="1446944"/>
                  </a:lnTo>
                  <a:lnTo>
                    <a:pt x="427374" y="1468327"/>
                  </a:lnTo>
                  <a:lnTo>
                    <a:pt x="468078" y="1487499"/>
                  </a:lnTo>
                  <a:lnTo>
                    <a:pt x="510029" y="1504378"/>
                  </a:lnTo>
                  <a:lnTo>
                    <a:pt x="553146" y="1518882"/>
                  </a:lnTo>
                  <a:lnTo>
                    <a:pt x="597346" y="1530932"/>
                  </a:lnTo>
                  <a:lnTo>
                    <a:pt x="642546" y="1540446"/>
                  </a:lnTo>
                  <a:lnTo>
                    <a:pt x="688666" y="1547341"/>
                  </a:lnTo>
                  <a:lnTo>
                    <a:pt x="735623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2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5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67543" y="49530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09">
                  <a:moveTo>
                    <a:pt x="0" y="776478"/>
                  </a:moveTo>
                  <a:lnTo>
                    <a:pt x="1429" y="729172"/>
                  </a:lnTo>
                  <a:lnTo>
                    <a:pt x="5664" y="682617"/>
                  </a:lnTo>
                  <a:lnTo>
                    <a:pt x="12622" y="636894"/>
                  </a:lnTo>
                  <a:lnTo>
                    <a:pt x="22221" y="592082"/>
                  </a:lnTo>
                  <a:lnTo>
                    <a:pt x="34379" y="548265"/>
                  </a:lnTo>
                  <a:lnTo>
                    <a:pt x="49014" y="505522"/>
                  </a:lnTo>
                  <a:lnTo>
                    <a:pt x="66044" y="463936"/>
                  </a:lnTo>
                  <a:lnTo>
                    <a:pt x="85387" y="423586"/>
                  </a:lnTo>
                  <a:lnTo>
                    <a:pt x="106962" y="384556"/>
                  </a:lnTo>
                  <a:lnTo>
                    <a:pt x="130685" y="346924"/>
                  </a:lnTo>
                  <a:lnTo>
                    <a:pt x="156475" y="310774"/>
                  </a:lnTo>
                  <a:lnTo>
                    <a:pt x="184251" y="276185"/>
                  </a:lnTo>
                  <a:lnTo>
                    <a:pt x="213929" y="243240"/>
                  </a:lnTo>
                  <a:lnTo>
                    <a:pt x="245429" y="212019"/>
                  </a:lnTo>
                  <a:lnTo>
                    <a:pt x="278668" y="182604"/>
                  </a:lnTo>
                  <a:lnTo>
                    <a:pt x="313564" y="155075"/>
                  </a:lnTo>
                  <a:lnTo>
                    <a:pt x="350035" y="129514"/>
                  </a:lnTo>
                  <a:lnTo>
                    <a:pt x="387999" y="106002"/>
                  </a:lnTo>
                  <a:lnTo>
                    <a:pt x="427374" y="84621"/>
                  </a:lnTo>
                  <a:lnTo>
                    <a:pt x="468078" y="65451"/>
                  </a:lnTo>
                  <a:lnTo>
                    <a:pt x="510029" y="48573"/>
                  </a:lnTo>
                  <a:lnTo>
                    <a:pt x="553146" y="34069"/>
                  </a:lnTo>
                  <a:lnTo>
                    <a:pt x="597346" y="22021"/>
                  </a:lnTo>
                  <a:lnTo>
                    <a:pt x="642546" y="12508"/>
                  </a:lnTo>
                  <a:lnTo>
                    <a:pt x="688666" y="5613"/>
                  </a:lnTo>
                  <a:lnTo>
                    <a:pt x="735623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5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2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23" y="1551538"/>
                  </a:lnTo>
                  <a:lnTo>
                    <a:pt x="688666" y="1547341"/>
                  </a:lnTo>
                  <a:lnTo>
                    <a:pt x="642546" y="1540446"/>
                  </a:lnTo>
                  <a:lnTo>
                    <a:pt x="597346" y="1530932"/>
                  </a:lnTo>
                  <a:lnTo>
                    <a:pt x="553146" y="1518882"/>
                  </a:lnTo>
                  <a:lnTo>
                    <a:pt x="510029" y="1504378"/>
                  </a:lnTo>
                  <a:lnTo>
                    <a:pt x="468078" y="1487499"/>
                  </a:lnTo>
                  <a:lnTo>
                    <a:pt x="427374" y="1468327"/>
                  </a:lnTo>
                  <a:lnTo>
                    <a:pt x="387999" y="1446944"/>
                  </a:lnTo>
                  <a:lnTo>
                    <a:pt x="350035" y="1423431"/>
                  </a:lnTo>
                  <a:lnTo>
                    <a:pt x="313564" y="1397869"/>
                  </a:lnTo>
                  <a:lnTo>
                    <a:pt x="278668" y="1370339"/>
                  </a:lnTo>
                  <a:lnTo>
                    <a:pt x="245429" y="1340922"/>
                  </a:lnTo>
                  <a:lnTo>
                    <a:pt x="213929" y="1309700"/>
                  </a:lnTo>
                  <a:lnTo>
                    <a:pt x="184251" y="1276754"/>
                  </a:lnTo>
                  <a:lnTo>
                    <a:pt x="156475" y="1242165"/>
                  </a:lnTo>
                  <a:lnTo>
                    <a:pt x="130685" y="1206014"/>
                  </a:lnTo>
                  <a:lnTo>
                    <a:pt x="106962" y="1168383"/>
                  </a:lnTo>
                  <a:lnTo>
                    <a:pt x="85387" y="1129352"/>
                  </a:lnTo>
                  <a:lnTo>
                    <a:pt x="66044" y="1089003"/>
                  </a:lnTo>
                  <a:lnTo>
                    <a:pt x="49014" y="1047417"/>
                  </a:lnTo>
                  <a:lnTo>
                    <a:pt x="34379" y="1004676"/>
                  </a:lnTo>
                  <a:lnTo>
                    <a:pt x="22221" y="960860"/>
                  </a:lnTo>
                  <a:lnTo>
                    <a:pt x="12622" y="916051"/>
                  </a:lnTo>
                  <a:lnTo>
                    <a:pt x="5664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72699" y="5393436"/>
              <a:ext cx="1356359" cy="6141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07794" y="2001139"/>
            <a:ext cx="711580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Major Capital Improvements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include:</a:t>
            </a:r>
            <a:endParaRPr sz="2400" dirty="0">
              <a:latin typeface="Bookman Old Style"/>
              <a:cs typeface="Bookman Old Style"/>
            </a:endParaRPr>
          </a:p>
          <a:p>
            <a:pPr marL="3556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Bus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lease</a:t>
            </a:r>
            <a:endParaRPr sz="2400" dirty="0">
              <a:latin typeface="Bookman Old Style"/>
              <a:cs typeface="Bookman Old Style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New</a:t>
            </a:r>
            <a:r>
              <a:rPr sz="2400" b="0" spc="-3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“Shark”</a:t>
            </a:r>
            <a:r>
              <a:rPr sz="2400" b="0" spc="-2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van</a:t>
            </a:r>
            <a:r>
              <a:rPr lang="en-US"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 – </a:t>
            </a:r>
            <a:r>
              <a:rPr lang="en-US" sz="240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Funded with </a:t>
            </a:r>
            <a:r>
              <a:rPr lang="en-US"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Reserves</a:t>
            </a:r>
            <a:endParaRPr sz="2400" dirty="0">
              <a:latin typeface="Bookman Old Style"/>
              <a:cs typeface="Bookman Old Style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Tyler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Munis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HRIS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Payroll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Bookman Old Style"/>
                <a:cs typeface="Bookman Old Style"/>
              </a:rPr>
              <a:t>System</a:t>
            </a:r>
            <a:endParaRPr sz="2400" dirty="0">
              <a:latin typeface="Bookman Old Style"/>
              <a:cs typeface="Bookman Old Style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Playground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equipment</a:t>
            </a:r>
            <a:r>
              <a:rPr sz="2400" b="0" spc="-2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at</a:t>
            </a:r>
            <a:r>
              <a:rPr sz="2400" b="0" spc="-3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both</a:t>
            </a:r>
            <a:r>
              <a:rPr sz="2400" b="0" spc="-1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OES</a:t>
            </a:r>
            <a:r>
              <a:rPr sz="2400" b="0" spc="-2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dirty="0">
                <a:solidFill>
                  <a:srgbClr val="404040"/>
                </a:solidFill>
                <a:latin typeface="Bookman Old Style"/>
                <a:cs typeface="Bookman Old Style"/>
              </a:rPr>
              <a:t>and</a:t>
            </a:r>
            <a:r>
              <a:rPr sz="2400" b="0" spc="-3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OEN</a:t>
            </a:r>
            <a:r>
              <a:rPr lang="en-US" sz="2400" b="0" spc="-25" dirty="0">
                <a:solidFill>
                  <a:srgbClr val="404040"/>
                </a:solidFill>
                <a:latin typeface="Bookman Old Style"/>
                <a:cs typeface="Bookman Old Style"/>
              </a:rPr>
              <a:t> – Funded with Reserves</a:t>
            </a:r>
            <a:endParaRPr sz="24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456946"/>
            <a:ext cx="3609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entury Gothic" panose="020B0502020202020204" pitchFamily="34" charset="0"/>
              </a:rPr>
              <a:t>Fund</a:t>
            </a:r>
            <a:r>
              <a:rPr sz="4000" spc="-110" dirty="0">
                <a:latin typeface="Century Gothic" panose="020B0502020202020204" pitchFamily="34" charset="0"/>
              </a:rPr>
              <a:t> </a:t>
            </a:r>
            <a:r>
              <a:rPr sz="4000" spc="-10" dirty="0">
                <a:latin typeface="Century Gothic" panose="020B0502020202020204" pitchFamily="34" charset="0"/>
              </a:rPr>
              <a:t>Balance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318005"/>
            <a:ext cx="90068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18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City</a:t>
            </a:r>
            <a:r>
              <a:rPr sz="1800" b="0" spc="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Cape Coral</a:t>
            </a:r>
            <a:r>
              <a:rPr sz="1800" b="0" spc="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Financial</a:t>
            </a:r>
            <a:r>
              <a:rPr sz="18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Policies:</a:t>
            </a:r>
            <a:endParaRPr sz="1800" dirty="0">
              <a:latin typeface="Century Gothic" panose="020B0502020202020204" pitchFamily="34" charset="0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entury Gothic" panose="020B0502020202020204" pitchFamily="34" charset="0"/>
              <a:cs typeface="Bookman Old Style"/>
            </a:endParaRPr>
          </a:p>
          <a:p>
            <a:pPr marL="12700" marR="5080">
              <a:lnSpc>
                <a:spcPct val="100000"/>
              </a:lnSpc>
            </a:pP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“The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Charter</a:t>
            </a:r>
            <a:r>
              <a:rPr sz="18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School</a:t>
            </a:r>
            <a:r>
              <a:rPr sz="18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Authority shall</a:t>
            </a:r>
            <a:r>
              <a:rPr sz="18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maintain,</a:t>
            </a:r>
            <a:r>
              <a:rPr sz="18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at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minimum,</a:t>
            </a:r>
            <a:r>
              <a:rPr sz="18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unassigned</a:t>
            </a:r>
            <a:r>
              <a:rPr sz="18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fund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balance in</a:t>
            </a:r>
            <a:r>
              <a:rPr sz="18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its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operating</a:t>
            </a:r>
            <a:r>
              <a:rPr sz="18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fund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equal</a:t>
            </a:r>
            <a:r>
              <a:rPr sz="18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1800" b="0" spc="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5%</a:t>
            </a:r>
            <a:r>
              <a:rPr sz="18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the</a:t>
            </a:r>
            <a:r>
              <a:rPr sz="1800" b="0" spc="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annual</a:t>
            </a:r>
            <a:r>
              <a:rPr sz="18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expenditures.”</a:t>
            </a:r>
            <a:endParaRPr sz="1800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8696" y="3130521"/>
            <a:ext cx="2472055" cy="921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latin typeface="Calibri"/>
                <a:cs typeface="Calibri"/>
              </a:rPr>
              <a:t>FY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2023</a:t>
            </a:r>
            <a:r>
              <a:rPr sz="1550" b="1" spc="10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Fund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Balance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Calibri"/>
              <a:cs typeface="Calibri"/>
            </a:endParaRPr>
          </a:p>
          <a:p>
            <a:pPr marL="1736089" marR="5080" indent="219075">
              <a:lnSpc>
                <a:spcPct val="113799"/>
              </a:lnSpc>
              <a:spcBef>
                <a:spcPts val="5"/>
              </a:spcBef>
            </a:pPr>
            <a:r>
              <a:rPr sz="1100" b="1" spc="-20" dirty="0">
                <a:latin typeface="Calibri"/>
                <a:cs typeface="Calibri"/>
              </a:rPr>
              <a:t>With </a:t>
            </a:r>
            <a:r>
              <a:rPr sz="1100" b="1" spc="-10" dirty="0">
                <a:latin typeface="Calibri"/>
                <a:cs typeface="Calibri"/>
              </a:rPr>
              <a:t>ESSER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Funds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189" y="4054325"/>
            <a:ext cx="7994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Calibri"/>
                <a:cs typeface="Calibri"/>
              </a:rPr>
              <a:t>Fund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Balance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6368" y="4054325"/>
            <a:ext cx="9067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78765" algn="l"/>
              </a:tabLst>
            </a:pPr>
            <a:r>
              <a:rPr sz="1100" spc="-50" dirty="0">
                <a:latin typeface="Calibri"/>
                <a:cs typeface="Calibri"/>
              </a:rPr>
              <a:t>$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20" dirty="0">
                <a:latin typeface="Calibri"/>
                <a:cs typeface="Calibri"/>
              </a:rPr>
              <a:t>11,684,044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189" y="4435527"/>
            <a:ext cx="1126490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Calibri"/>
                <a:cs typeface="Calibri"/>
              </a:rPr>
              <a:t>Total </a:t>
            </a:r>
            <a:r>
              <a:rPr sz="1100" spc="-10" dirty="0">
                <a:latin typeface="Calibri"/>
                <a:cs typeface="Calibri"/>
              </a:rPr>
              <a:t>Expenditures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Less: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5%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Rese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02629" y="4048043"/>
            <a:ext cx="1189990" cy="19050"/>
          </a:xfrm>
          <a:custGeom>
            <a:avLst/>
            <a:gdLst/>
            <a:ahLst/>
            <a:cxnLst/>
            <a:rect l="l" t="t" r="r" b="b"/>
            <a:pathLst>
              <a:path w="1189990" h="19050">
                <a:moveTo>
                  <a:pt x="1189565" y="0"/>
                </a:moveTo>
                <a:lnTo>
                  <a:pt x="0" y="0"/>
                </a:lnTo>
                <a:lnTo>
                  <a:pt x="0" y="18982"/>
                </a:lnTo>
                <a:lnTo>
                  <a:pt x="1147647" y="18982"/>
                </a:lnTo>
                <a:lnTo>
                  <a:pt x="1189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560" y="559053"/>
            <a:ext cx="7606918" cy="822353"/>
          </a:xfrm>
          <a:prstGeom prst="rect">
            <a:avLst/>
          </a:prstGeom>
        </p:spPr>
        <p:txBody>
          <a:bodyPr vert="horz" wrap="square" lIns="0" tIns="8288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850263"/>
            <a:ext cx="905891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conclusion,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the</a:t>
            </a:r>
            <a:r>
              <a:rPr sz="2000" b="0" spc="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FY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2023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Proposed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Operating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Budget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is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presented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at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299085" marR="146685">
              <a:lnSpc>
                <a:spcPct val="100000"/>
              </a:lnSpc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$32,</a:t>
            </a:r>
            <a:r>
              <a:rPr lang="en-US"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373,623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(excluding</a:t>
            </a:r>
            <a:r>
              <a:rPr sz="20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reserves)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which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reflects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overall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 </a:t>
            </a:r>
            <a:r>
              <a:rPr lang="en-US" sz="200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5.80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%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over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the</a:t>
            </a:r>
            <a:r>
              <a:rPr sz="2000" b="0" spc="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FY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2022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Adopted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Operating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Budget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$31,023,483.</a:t>
            </a:r>
            <a:endParaRPr lang="en-US" sz="2000" b="0" spc="-1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299085" marR="146685">
              <a:lnSpc>
                <a:spcPct val="100000"/>
              </a:lnSpc>
            </a:pP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</a:t>
            </a:r>
            <a:r>
              <a:rPr sz="20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is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primarily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associated</a:t>
            </a:r>
            <a:r>
              <a:rPr sz="2000" b="0" spc="-7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with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ESSER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Grant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allocations.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457200"/>
            <a:chOff x="0" y="0"/>
            <a:chExt cx="12189460" cy="45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1480"/>
              <a:ext cx="12189460" cy="45720"/>
            </a:xfrm>
            <a:custGeom>
              <a:avLst/>
              <a:gdLst/>
              <a:ahLst/>
              <a:cxnLst/>
              <a:rect l="l" t="t" r="r" b="b"/>
              <a:pathLst>
                <a:path w="12189460" h="45720">
                  <a:moveTo>
                    <a:pt x="121889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88952" y="457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4560" y="761441"/>
            <a:ext cx="5457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entury Gothic" panose="020B0502020202020204" pitchFamily="34" charset="0"/>
              </a:rPr>
              <a:t>Enrollment</a:t>
            </a:r>
            <a:r>
              <a:rPr sz="4000" spc="-254" dirty="0">
                <a:latin typeface="Century Gothic" panose="020B0502020202020204" pitchFamily="34" charset="0"/>
              </a:rPr>
              <a:t> </a:t>
            </a:r>
            <a:r>
              <a:rPr sz="4000" spc="-10" dirty="0">
                <a:latin typeface="Century Gothic" panose="020B0502020202020204" pitchFamily="34" charset="0"/>
              </a:rPr>
              <a:t>Forecast</a:t>
            </a:r>
            <a:endParaRPr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78314" y="4594605"/>
            <a:ext cx="1579880" cy="1565910"/>
            <a:chOff x="9878314" y="4594605"/>
            <a:chExt cx="1579880" cy="1565910"/>
          </a:xfrm>
        </p:grpSpPr>
        <p:sp>
          <p:nvSpPr>
            <p:cNvPr id="7" name="object 7"/>
            <p:cNvSpPr/>
            <p:nvPr/>
          </p:nvSpPr>
          <p:spPr>
            <a:xfrm>
              <a:off x="9884664" y="4600955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783335" y="0"/>
                  </a:moveTo>
                  <a:lnTo>
                    <a:pt x="735623" y="1416"/>
                  </a:lnTo>
                  <a:lnTo>
                    <a:pt x="688666" y="5613"/>
                  </a:lnTo>
                  <a:lnTo>
                    <a:pt x="642546" y="12508"/>
                  </a:lnTo>
                  <a:lnTo>
                    <a:pt x="597346" y="22021"/>
                  </a:lnTo>
                  <a:lnTo>
                    <a:pt x="553146" y="34069"/>
                  </a:lnTo>
                  <a:lnTo>
                    <a:pt x="510029" y="48573"/>
                  </a:lnTo>
                  <a:lnTo>
                    <a:pt x="468078" y="65451"/>
                  </a:lnTo>
                  <a:lnTo>
                    <a:pt x="427374" y="84621"/>
                  </a:lnTo>
                  <a:lnTo>
                    <a:pt x="387999" y="106002"/>
                  </a:lnTo>
                  <a:lnTo>
                    <a:pt x="350035" y="129514"/>
                  </a:lnTo>
                  <a:lnTo>
                    <a:pt x="313564" y="155075"/>
                  </a:lnTo>
                  <a:lnTo>
                    <a:pt x="278668" y="182604"/>
                  </a:lnTo>
                  <a:lnTo>
                    <a:pt x="245429" y="212019"/>
                  </a:lnTo>
                  <a:lnTo>
                    <a:pt x="213929" y="243240"/>
                  </a:lnTo>
                  <a:lnTo>
                    <a:pt x="184251" y="276185"/>
                  </a:lnTo>
                  <a:lnTo>
                    <a:pt x="156475" y="310774"/>
                  </a:lnTo>
                  <a:lnTo>
                    <a:pt x="130685" y="346924"/>
                  </a:lnTo>
                  <a:lnTo>
                    <a:pt x="106962" y="384556"/>
                  </a:lnTo>
                  <a:lnTo>
                    <a:pt x="85387" y="423586"/>
                  </a:lnTo>
                  <a:lnTo>
                    <a:pt x="66044" y="463936"/>
                  </a:lnTo>
                  <a:lnTo>
                    <a:pt x="49014" y="505522"/>
                  </a:lnTo>
                  <a:lnTo>
                    <a:pt x="34379" y="548265"/>
                  </a:lnTo>
                  <a:lnTo>
                    <a:pt x="22221" y="592082"/>
                  </a:lnTo>
                  <a:lnTo>
                    <a:pt x="12622" y="636894"/>
                  </a:lnTo>
                  <a:lnTo>
                    <a:pt x="5664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4" y="870331"/>
                  </a:lnTo>
                  <a:lnTo>
                    <a:pt x="12622" y="916051"/>
                  </a:lnTo>
                  <a:lnTo>
                    <a:pt x="22221" y="960860"/>
                  </a:lnTo>
                  <a:lnTo>
                    <a:pt x="34379" y="1004676"/>
                  </a:lnTo>
                  <a:lnTo>
                    <a:pt x="49014" y="1047417"/>
                  </a:lnTo>
                  <a:lnTo>
                    <a:pt x="66044" y="1089003"/>
                  </a:lnTo>
                  <a:lnTo>
                    <a:pt x="85387" y="1129352"/>
                  </a:lnTo>
                  <a:lnTo>
                    <a:pt x="106962" y="1168383"/>
                  </a:lnTo>
                  <a:lnTo>
                    <a:pt x="130685" y="1206014"/>
                  </a:lnTo>
                  <a:lnTo>
                    <a:pt x="156475" y="1242165"/>
                  </a:lnTo>
                  <a:lnTo>
                    <a:pt x="184251" y="1276754"/>
                  </a:lnTo>
                  <a:lnTo>
                    <a:pt x="213929" y="1309700"/>
                  </a:lnTo>
                  <a:lnTo>
                    <a:pt x="245429" y="1340922"/>
                  </a:lnTo>
                  <a:lnTo>
                    <a:pt x="278668" y="1370339"/>
                  </a:lnTo>
                  <a:lnTo>
                    <a:pt x="313564" y="1397869"/>
                  </a:lnTo>
                  <a:lnTo>
                    <a:pt x="350035" y="1423431"/>
                  </a:lnTo>
                  <a:lnTo>
                    <a:pt x="387999" y="1446944"/>
                  </a:lnTo>
                  <a:lnTo>
                    <a:pt x="427374" y="1468327"/>
                  </a:lnTo>
                  <a:lnTo>
                    <a:pt x="468078" y="1487499"/>
                  </a:lnTo>
                  <a:lnTo>
                    <a:pt x="510029" y="1504378"/>
                  </a:lnTo>
                  <a:lnTo>
                    <a:pt x="553146" y="1518882"/>
                  </a:lnTo>
                  <a:lnTo>
                    <a:pt x="597346" y="1530932"/>
                  </a:lnTo>
                  <a:lnTo>
                    <a:pt x="642546" y="1540446"/>
                  </a:lnTo>
                  <a:lnTo>
                    <a:pt x="688666" y="1547341"/>
                  </a:lnTo>
                  <a:lnTo>
                    <a:pt x="735623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1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6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84664" y="4600955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0" y="776478"/>
                  </a:moveTo>
                  <a:lnTo>
                    <a:pt x="1429" y="729172"/>
                  </a:lnTo>
                  <a:lnTo>
                    <a:pt x="5664" y="682617"/>
                  </a:lnTo>
                  <a:lnTo>
                    <a:pt x="12622" y="636894"/>
                  </a:lnTo>
                  <a:lnTo>
                    <a:pt x="22221" y="592082"/>
                  </a:lnTo>
                  <a:lnTo>
                    <a:pt x="34379" y="548265"/>
                  </a:lnTo>
                  <a:lnTo>
                    <a:pt x="49014" y="505522"/>
                  </a:lnTo>
                  <a:lnTo>
                    <a:pt x="66044" y="463936"/>
                  </a:lnTo>
                  <a:lnTo>
                    <a:pt x="85387" y="423586"/>
                  </a:lnTo>
                  <a:lnTo>
                    <a:pt x="106962" y="384556"/>
                  </a:lnTo>
                  <a:lnTo>
                    <a:pt x="130685" y="346924"/>
                  </a:lnTo>
                  <a:lnTo>
                    <a:pt x="156475" y="310774"/>
                  </a:lnTo>
                  <a:lnTo>
                    <a:pt x="184251" y="276185"/>
                  </a:lnTo>
                  <a:lnTo>
                    <a:pt x="213929" y="243240"/>
                  </a:lnTo>
                  <a:lnTo>
                    <a:pt x="245429" y="212019"/>
                  </a:lnTo>
                  <a:lnTo>
                    <a:pt x="278668" y="182604"/>
                  </a:lnTo>
                  <a:lnTo>
                    <a:pt x="313564" y="155075"/>
                  </a:lnTo>
                  <a:lnTo>
                    <a:pt x="350035" y="129514"/>
                  </a:lnTo>
                  <a:lnTo>
                    <a:pt x="387999" y="106002"/>
                  </a:lnTo>
                  <a:lnTo>
                    <a:pt x="427374" y="84621"/>
                  </a:lnTo>
                  <a:lnTo>
                    <a:pt x="468078" y="65451"/>
                  </a:lnTo>
                  <a:lnTo>
                    <a:pt x="510029" y="48573"/>
                  </a:lnTo>
                  <a:lnTo>
                    <a:pt x="553146" y="34069"/>
                  </a:lnTo>
                  <a:lnTo>
                    <a:pt x="597346" y="22021"/>
                  </a:lnTo>
                  <a:lnTo>
                    <a:pt x="642546" y="12508"/>
                  </a:lnTo>
                  <a:lnTo>
                    <a:pt x="688666" y="5613"/>
                  </a:lnTo>
                  <a:lnTo>
                    <a:pt x="735623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6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1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23" y="1551538"/>
                  </a:lnTo>
                  <a:lnTo>
                    <a:pt x="688666" y="1547341"/>
                  </a:lnTo>
                  <a:lnTo>
                    <a:pt x="642546" y="1540446"/>
                  </a:lnTo>
                  <a:lnTo>
                    <a:pt x="597346" y="1530932"/>
                  </a:lnTo>
                  <a:lnTo>
                    <a:pt x="553146" y="1518882"/>
                  </a:lnTo>
                  <a:lnTo>
                    <a:pt x="510029" y="1504378"/>
                  </a:lnTo>
                  <a:lnTo>
                    <a:pt x="468078" y="1487499"/>
                  </a:lnTo>
                  <a:lnTo>
                    <a:pt x="427374" y="1468327"/>
                  </a:lnTo>
                  <a:lnTo>
                    <a:pt x="387999" y="1446944"/>
                  </a:lnTo>
                  <a:lnTo>
                    <a:pt x="350035" y="1423431"/>
                  </a:lnTo>
                  <a:lnTo>
                    <a:pt x="313564" y="1397869"/>
                  </a:lnTo>
                  <a:lnTo>
                    <a:pt x="278668" y="1370339"/>
                  </a:lnTo>
                  <a:lnTo>
                    <a:pt x="245429" y="1340922"/>
                  </a:lnTo>
                  <a:lnTo>
                    <a:pt x="213929" y="1309700"/>
                  </a:lnTo>
                  <a:lnTo>
                    <a:pt x="184251" y="1276754"/>
                  </a:lnTo>
                  <a:lnTo>
                    <a:pt x="156475" y="1242165"/>
                  </a:lnTo>
                  <a:lnTo>
                    <a:pt x="130685" y="1206014"/>
                  </a:lnTo>
                  <a:lnTo>
                    <a:pt x="106962" y="1168383"/>
                  </a:lnTo>
                  <a:lnTo>
                    <a:pt x="85387" y="1129352"/>
                  </a:lnTo>
                  <a:lnTo>
                    <a:pt x="66044" y="1089003"/>
                  </a:lnTo>
                  <a:lnTo>
                    <a:pt x="49014" y="1047417"/>
                  </a:lnTo>
                  <a:lnTo>
                    <a:pt x="34379" y="1004676"/>
                  </a:lnTo>
                  <a:lnTo>
                    <a:pt x="22221" y="960860"/>
                  </a:lnTo>
                  <a:lnTo>
                    <a:pt x="12622" y="916051"/>
                  </a:lnTo>
                  <a:lnTo>
                    <a:pt x="5664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9820" y="5041391"/>
              <a:ext cx="1356359" cy="614172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BA778C9-D815-425F-A9CE-188E335C2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802" y="1490272"/>
            <a:ext cx="8924925" cy="20002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022FAA2-1DD7-46F0-9178-DFDE4ACAA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90522"/>
            <a:ext cx="4584589" cy="2755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457200"/>
            <a:chOff x="0" y="0"/>
            <a:chExt cx="1218946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1480"/>
              <a:ext cx="12189460" cy="45720"/>
            </a:xfrm>
            <a:custGeom>
              <a:avLst/>
              <a:gdLst/>
              <a:ahLst/>
              <a:cxnLst/>
              <a:rect l="l" t="t" r="r" b="b"/>
              <a:pathLst>
                <a:path w="12189460" h="45720">
                  <a:moveTo>
                    <a:pt x="121889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88952" y="457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6888" y="691337"/>
            <a:ext cx="6208395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  <a:tabLst>
                <a:tab pos="798830" algn="l"/>
              </a:tabLst>
            </a:pPr>
            <a:r>
              <a:rPr sz="3600" spc="-25" dirty="0">
                <a:latin typeface="Century Gothic" panose="020B0502020202020204" pitchFamily="34" charset="0"/>
              </a:rPr>
              <a:t>FY</a:t>
            </a:r>
            <a:r>
              <a:rPr sz="3600" dirty="0">
                <a:latin typeface="Century Gothic" panose="020B0502020202020204" pitchFamily="34" charset="0"/>
              </a:rPr>
              <a:t>	</a:t>
            </a:r>
            <a:r>
              <a:rPr sz="3600" spc="-10" dirty="0">
                <a:latin typeface="Century Gothic" panose="020B0502020202020204" pitchFamily="34" charset="0"/>
              </a:rPr>
              <a:t>2023</a:t>
            </a:r>
            <a:r>
              <a:rPr lang="en-US" sz="3600" spc="-10" dirty="0">
                <a:latin typeface="Century Gothic" panose="020B0502020202020204" pitchFamily="34" charset="0"/>
              </a:rPr>
              <a:t> -</a:t>
            </a:r>
            <a:r>
              <a:rPr sz="3600" spc="20" dirty="0">
                <a:latin typeface="Century Gothic" panose="020B0502020202020204" pitchFamily="34" charset="0"/>
              </a:rPr>
              <a:t> </a:t>
            </a:r>
            <a:r>
              <a:rPr sz="3600" spc="-20" dirty="0">
                <a:latin typeface="Century Gothic" panose="020B0502020202020204" pitchFamily="34" charset="0"/>
              </a:rPr>
              <a:t>2025</a:t>
            </a:r>
            <a:endParaRPr sz="3600" dirty="0">
              <a:latin typeface="Century Gothic" panose="020B0502020202020204" pitchFamily="34" charset="0"/>
            </a:endParaRPr>
          </a:p>
          <a:p>
            <a:pPr marL="12700">
              <a:lnSpc>
                <a:spcPts val="4105"/>
              </a:lnSpc>
            </a:pPr>
            <a:r>
              <a:rPr sz="3600" dirty="0">
                <a:latin typeface="Century Gothic" panose="020B0502020202020204" pitchFamily="34" charset="0"/>
              </a:rPr>
              <a:t>Proposed</a:t>
            </a:r>
            <a:r>
              <a:rPr sz="3600" spc="-25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Revenue</a:t>
            </a:r>
            <a:r>
              <a:rPr sz="3600" spc="-10" dirty="0">
                <a:latin typeface="Century Gothic" panose="020B0502020202020204" pitchFamily="34" charset="0"/>
              </a:rPr>
              <a:t> Budget</a:t>
            </a:r>
            <a:endParaRPr sz="3600" dirty="0">
              <a:latin typeface="Century Gothic" panose="020B0502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09250" y="5403850"/>
            <a:ext cx="1231900" cy="1155700"/>
            <a:chOff x="10509250" y="5403850"/>
            <a:chExt cx="1231900" cy="1155700"/>
          </a:xfrm>
        </p:grpSpPr>
        <p:sp>
          <p:nvSpPr>
            <p:cNvPr id="7" name="object 7"/>
            <p:cNvSpPr/>
            <p:nvPr/>
          </p:nvSpPr>
          <p:spPr>
            <a:xfrm>
              <a:off x="10515600" y="541020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609600" y="0"/>
                  </a:moveTo>
                  <a:lnTo>
                    <a:pt x="559602" y="1894"/>
                  </a:lnTo>
                  <a:lnTo>
                    <a:pt x="510718" y="7479"/>
                  </a:lnTo>
                  <a:lnTo>
                    <a:pt x="463104" y="16609"/>
                  </a:lnTo>
                  <a:lnTo>
                    <a:pt x="416917" y="29135"/>
                  </a:lnTo>
                  <a:lnTo>
                    <a:pt x="372314" y="44910"/>
                  </a:lnTo>
                  <a:lnTo>
                    <a:pt x="329451" y="63789"/>
                  </a:lnTo>
                  <a:lnTo>
                    <a:pt x="288486" y="85623"/>
                  </a:lnTo>
                  <a:lnTo>
                    <a:pt x="249576" y="110265"/>
                  </a:lnTo>
                  <a:lnTo>
                    <a:pt x="212877" y="137569"/>
                  </a:lnTo>
                  <a:lnTo>
                    <a:pt x="178546" y="167387"/>
                  </a:lnTo>
                  <a:lnTo>
                    <a:pt x="146740" y="199572"/>
                  </a:lnTo>
                  <a:lnTo>
                    <a:pt x="117616" y="233978"/>
                  </a:lnTo>
                  <a:lnTo>
                    <a:pt x="91331" y="270457"/>
                  </a:lnTo>
                  <a:lnTo>
                    <a:pt x="68041" y="308861"/>
                  </a:lnTo>
                  <a:lnTo>
                    <a:pt x="47904" y="349045"/>
                  </a:lnTo>
                  <a:lnTo>
                    <a:pt x="31077" y="390860"/>
                  </a:lnTo>
                  <a:lnTo>
                    <a:pt x="17716" y="434161"/>
                  </a:lnTo>
                  <a:lnTo>
                    <a:pt x="7978" y="478799"/>
                  </a:lnTo>
                  <a:lnTo>
                    <a:pt x="2020" y="524627"/>
                  </a:lnTo>
                  <a:lnTo>
                    <a:pt x="0" y="571500"/>
                  </a:lnTo>
                  <a:lnTo>
                    <a:pt x="2020" y="618372"/>
                  </a:lnTo>
                  <a:lnTo>
                    <a:pt x="7978" y="664200"/>
                  </a:lnTo>
                  <a:lnTo>
                    <a:pt x="17716" y="708838"/>
                  </a:lnTo>
                  <a:lnTo>
                    <a:pt x="31077" y="752139"/>
                  </a:lnTo>
                  <a:lnTo>
                    <a:pt x="47904" y="793954"/>
                  </a:lnTo>
                  <a:lnTo>
                    <a:pt x="68041" y="834138"/>
                  </a:lnTo>
                  <a:lnTo>
                    <a:pt x="91331" y="872542"/>
                  </a:lnTo>
                  <a:lnTo>
                    <a:pt x="117616" y="909021"/>
                  </a:lnTo>
                  <a:lnTo>
                    <a:pt x="146740" y="943427"/>
                  </a:lnTo>
                  <a:lnTo>
                    <a:pt x="178546" y="975612"/>
                  </a:lnTo>
                  <a:lnTo>
                    <a:pt x="212877" y="1005430"/>
                  </a:lnTo>
                  <a:lnTo>
                    <a:pt x="249576" y="1032734"/>
                  </a:lnTo>
                  <a:lnTo>
                    <a:pt x="288486" y="1057376"/>
                  </a:lnTo>
                  <a:lnTo>
                    <a:pt x="329451" y="1079210"/>
                  </a:lnTo>
                  <a:lnTo>
                    <a:pt x="372314" y="1098089"/>
                  </a:lnTo>
                  <a:lnTo>
                    <a:pt x="416917" y="1113864"/>
                  </a:lnTo>
                  <a:lnTo>
                    <a:pt x="463104" y="1126390"/>
                  </a:lnTo>
                  <a:lnTo>
                    <a:pt x="510718" y="1135520"/>
                  </a:lnTo>
                  <a:lnTo>
                    <a:pt x="559602" y="1141105"/>
                  </a:lnTo>
                  <a:lnTo>
                    <a:pt x="609600" y="1143000"/>
                  </a:lnTo>
                  <a:lnTo>
                    <a:pt x="659597" y="1141105"/>
                  </a:lnTo>
                  <a:lnTo>
                    <a:pt x="708481" y="1135520"/>
                  </a:lnTo>
                  <a:lnTo>
                    <a:pt x="756095" y="1126390"/>
                  </a:lnTo>
                  <a:lnTo>
                    <a:pt x="802282" y="1113864"/>
                  </a:lnTo>
                  <a:lnTo>
                    <a:pt x="846885" y="1098089"/>
                  </a:lnTo>
                  <a:lnTo>
                    <a:pt x="889748" y="1079210"/>
                  </a:lnTo>
                  <a:lnTo>
                    <a:pt x="930713" y="1057376"/>
                  </a:lnTo>
                  <a:lnTo>
                    <a:pt x="969623" y="1032734"/>
                  </a:lnTo>
                  <a:lnTo>
                    <a:pt x="1006322" y="1005430"/>
                  </a:lnTo>
                  <a:lnTo>
                    <a:pt x="1040653" y="975612"/>
                  </a:lnTo>
                  <a:lnTo>
                    <a:pt x="1072459" y="943427"/>
                  </a:lnTo>
                  <a:lnTo>
                    <a:pt x="1101583" y="909021"/>
                  </a:lnTo>
                  <a:lnTo>
                    <a:pt x="1127868" y="872542"/>
                  </a:lnTo>
                  <a:lnTo>
                    <a:pt x="1151158" y="834138"/>
                  </a:lnTo>
                  <a:lnTo>
                    <a:pt x="1171295" y="793954"/>
                  </a:lnTo>
                  <a:lnTo>
                    <a:pt x="1188122" y="752139"/>
                  </a:lnTo>
                  <a:lnTo>
                    <a:pt x="1201483" y="708838"/>
                  </a:lnTo>
                  <a:lnTo>
                    <a:pt x="1211221" y="664200"/>
                  </a:lnTo>
                  <a:lnTo>
                    <a:pt x="1217179" y="618372"/>
                  </a:lnTo>
                  <a:lnTo>
                    <a:pt x="1219200" y="571500"/>
                  </a:lnTo>
                  <a:lnTo>
                    <a:pt x="1217179" y="524627"/>
                  </a:lnTo>
                  <a:lnTo>
                    <a:pt x="1211221" y="478799"/>
                  </a:lnTo>
                  <a:lnTo>
                    <a:pt x="1201483" y="434161"/>
                  </a:lnTo>
                  <a:lnTo>
                    <a:pt x="1188122" y="390860"/>
                  </a:lnTo>
                  <a:lnTo>
                    <a:pt x="1171295" y="349045"/>
                  </a:lnTo>
                  <a:lnTo>
                    <a:pt x="1151158" y="308861"/>
                  </a:lnTo>
                  <a:lnTo>
                    <a:pt x="1127868" y="270457"/>
                  </a:lnTo>
                  <a:lnTo>
                    <a:pt x="1101583" y="233978"/>
                  </a:lnTo>
                  <a:lnTo>
                    <a:pt x="1072459" y="199572"/>
                  </a:lnTo>
                  <a:lnTo>
                    <a:pt x="1040653" y="167387"/>
                  </a:lnTo>
                  <a:lnTo>
                    <a:pt x="1006322" y="137569"/>
                  </a:lnTo>
                  <a:lnTo>
                    <a:pt x="969623" y="110265"/>
                  </a:lnTo>
                  <a:lnTo>
                    <a:pt x="930713" y="85623"/>
                  </a:lnTo>
                  <a:lnTo>
                    <a:pt x="889748" y="63789"/>
                  </a:lnTo>
                  <a:lnTo>
                    <a:pt x="846885" y="44910"/>
                  </a:lnTo>
                  <a:lnTo>
                    <a:pt x="802282" y="29135"/>
                  </a:lnTo>
                  <a:lnTo>
                    <a:pt x="756095" y="16609"/>
                  </a:lnTo>
                  <a:lnTo>
                    <a:pt x="708481" y="7479"/>
                  </a:lnTo>
                  <a:lnTo>
                    <a:pt x="659597" y="1894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600" y="541020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0" y="571500"/>
                  </a:moveTo>
                  <a:lnTo>
                    <a:pt x="2020" y="524627"/>
                  </a:lnTo>
                  <a:lnTo>
                    <a:pt x="7978" y="478799"/>
                  </a:lnTo>
                  <a:lnTo>
                    <a:pt x="17716" y="434161"/>
                  </a:lnTo>
                  <a:lnTo>
                    <a:pt x="31077" y="390860"/>
                  </a:lnTo>
                  <a:lnTo>
                    <a:pt x="47904" y="349045"/>
                  </a:lnTo>
                  <a:lnTo>
                    <a:pt x="68041" y="308861"/>
                  </a:lnTo>
                  <a:lnTo>
                    <a:pt x="91331" y="270457"/>
                  </a:lnTo>
                  <a:lnTo>
                    <a:pt x="117616" y="233978"/>
                  </a:lnTo>
                  <a:lnTo>
                    <a:pt x="146740" y="199572"/>
                  </a:lnTo>
                  <a:lnTo>
                    <a:pt x="178546" y="167387"/>
                  </a:lnTo>
                  <a:lnTo>
                    <a:pt x="212877" y="137569"/>
                  </a:lnTo>
                  <a:lnTo>
                    <a:pt x="249576" y="110265"/>
                  </a:lnTo>
                  <a:lnTo>
                    <a:pt x="288486" y="85623"/>
                  </a:lnTo>
                  <a:lnTo>
                    <a:pt x="329451" y="63789"/>
                  </a:lnTo>
                  <a:lnTo>
                    <a:pt x="372314" y="44910"/>
                  </a:lnTo>
                  <a:lnTo>
                    <a:pt x="416917" y="29135"/>
                  </a:lnTo>
                  <a:lnTo>
                    <a:pt x="463104" y="16609"/>
                  </a:lnTo>
                  <a:lnTo>
                    <a:pt x="510718" y="7479"/>
                  </a:lnTo>
                  <a:lnTo>
                    <a:pt x="559602" y="1894"/>
                  </a:lnTo>
                  <a:lnTo>
                    <a:pt x="609600" y="0"/>
                  </a:lnTo>
                  <a:lnTo>
                    <a:pt x="659597" y="1894"/>
                  </a:lnTo>
                  <a:lnTo>
                    <a:pt x="708481" y="7479"/>
                  </a:lnTo>
                  <a:lnTo>
                    <a:pt x="756095" y="16609"/>
                  </a:lnTo>
                  <a:lnTo>
                    <a:pt x="802282" y="29135"/>
                  </a:lnTo>
                  <a:lnTo>
                    <a:pt x="846885" y="44910"/>
                  </a:lnTo>
                  <a:lnTo>
                    <a:pt x="889748" y="63789"/>
                  </a:lnTo>
                  <a:lnTo>
                    <a:pt x="930713" y="85623"/>
                  </a:lnTo>
                  <a:lnTo>
                    <a:pt x="969623" y="110265"/>
                  </a:lnTo>
                  <a:lnTo>
                    <a:pt x="1006322" y="137569"/>
                  </a:lnTo>
                  <a:lnTo>
                    <a:pt x="1040653" y="167387"/>
                  </a:lnTo>
                  <a:lnTo>
                    <a:pt x="1072459" y="199572"/>
                  </a:lnTo>
                  <a:lnTo>
                    <a:pt x="1101583" y="233978"/>
                  </a:lnTo>
                  <a:lnTo>
                    <a:pt x="1127868" y="270457"/>
                  </a:lnTo>
                  <a:lnTo>
                    <a:pt x="1151158" y="308861"/>
                  </a:lnTo>
                  <a:lnTo>
                    <a:pt x="1171295" y="349045"/>
                  </a:lnTo>
                  <a:lnTo>
                    <a:pt x="1188122" y="390860"/>
                  </a:lnTo>
                  <a:lnTo>
                    <a:pt x="1201483" y="434161"/>
                  </a:lnTo>
                  <a:lnTo>
                    <a:pt x="1211221" y="478799"/>
                  </a:lnTo>
                  <a:lnTo>
                    <a:pt x="1217179" y="524627"/>
                  </a:lnTo>
                  <a:lnTo>
                    <a:pt x="1219200" y="571500"/>
                  </a:lnTo>
                  <a:lnTo>
                    <a:pt x="1217179" y="618372"/>
                  </a:lnTo>
                  <a:lnTo>
                    <a:pt x="1211221" y="664200"/>
                  </a:lnTo>
                  <a:lnTo>
                    <a:pt x="1201483" y="708838"/>
                  </a:lnTo>
                  <a:lnTo>
                    <a:pt x="1188122" y="752139"/>
                  </a:lnTo>
                  <a:lnTo>
                    <a:pt x="1171295" y="793954"/>
                  </a:lnTo>
                  <a:lnTo>
                    <a:pt x="1151158" y="834138"/>
                  </a:lnTo>
                  <a:lnTo>
                    <a:pt x="1127868" y="872542"/>
                  </a:lnTo>
                  <a:lnTo>
                    <a:pt x="1101583" y="909021"/>
                  </a:lnTo>
                  <a:lnTo>
                    <a:pt x="1072459" y="943427"/>
                  </a:lnTo>
                  <a:lnTo>
                    <a:pt x="1040653" y="975612"/>
                  </a:lnTo>
                  <a:lnTo>
                    <a:pt x="1006322" y="1005430"/>
                  </a:lnTo>
                  <a:lnTo>
                    <a:pt x="969623" y="1032734"/>
                  </a:lnTo>
                  <a:lnTo>
                    <a:pt x="930713" y="1057376"/>
                  </a:lnTo>
                  <a:lnTo>
                    <a:pt x="889748" y="1079210"/>
                  </a:lnTo>
                  <a:lnTo>
                    <a:pt x="846885" y="1098089"/>
                  </a:lnTo>
                  <a:lnTo>
                    <a:pt x="802282" y="1113864"/>
                  </a:lnTo>
                  <a:lnTo>
                    <a:pt x="756095" y="1126390"/>
                  </a:lnTo>
                  <a:lnTo>
                    <a:pt x="708481" y="1135520"/>
                  </a:lnTo>
                  <a:lnTo>
                    <a:pt x="659597" y="1141105"/>
                  </a:lnTo>
                  <a:lnTo>
                    <a:pt x="609600" y="1143000"/>
                  </a:lnTo>
                  <a:lnTo>
                    <a:pt x="559602" y="1141105"/>
                  </a:lnTo>
                  <a:lnTo>
                    <a:pt x="510718" y="1135520"/>
                  </a:lnTo>
                  <a:lnTo>
                    <a:pt x="463104" y="1126390"/>
                  </a:lnTo>
                  <a:lnTo>
                    <a:pt x="416917" y="1113864"/>
                  </a:lnTo>
                  <a:lnTo>
                    <a:pt x="372314" y="1098089"/>
                  </a:lnTo>
                  <a:lnTo>
                    <a:pt x="329451" y="1079210"/>
                  </a:lnTo>
                  <a:lnTo>
                    <a:pt x="288486" y="1057376"/>
                  </a:lnTo>
                  <a:lnTo>
                    <a:pt x="249576" y="1032734"/>
                  </a:lnTo>
                  <a:lnTo>
                    <a:pt x="212877" y="1005430"/>
                  </a:lnTo>
                  <a:lnTo>
                    <a:pt x="178546" y="975612"/>
                  </a:lnTo>
                  <a:lnTo>
                    <a:pt x="146740" y="943427"/>
                  </a:lnTo>
                  <a:lnTo>
                    <a:pt x="117616" y="909021"/>
                  </a:lnTo>
                  <a:lnTo>
                    <a:pt x="91331" y="872542"/>
                  </a:lnTo>
                  <a:lnTo>
                    <a:pt x="68041" y="834138"/>
                  </a:lnTo>
                  <a:lnTo>
                    <a:pt x="47904" y="793954"/>
                  </a:lnTo>
                  <a:lnTo>
                    <a:pt x="31077" y="752139"/>
                  </a:lnTo>
                  <a:lnTo>
                    <a:pt x="17716" y="708838"/>
                  </a:lnTo>
                  <a:lnTo>
                    <a:pt x="7978" y="664200"/>
                  </a:lnTo>
                  <a:lnTo>
                    <a:pt x="2020" y="618372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7896" y="5734811"/>
              <a:ext cx="1054607" cy="4526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A6E58-97D3-47F3-A703-6168CBE34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94179"/>
            <a:ext cx="11887200" cy="3239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560" y="559053"/>
            <a:ext cx="7606918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latin typeface="Century Gothic" panose="020B0502020202020204" pitchFamily="34" charset="0"/>
              </a:rPr>
              <a:t>FY</a:t>
            </a:r>
            <a:r>
              <a:rPr sz="3600" spc="-5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2023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–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sz="3600" spc="-20" dirty="0">
                <a:latin typeface="Century Gothic" panose="020B0502020202020204" pitchFamily="34" charset="0"/>
              </a:rPr>
              <a:t>2025</a:t>
            </a:r>
            <a:endParaRPr sz="3600" dirty="0">
              <a:latin typeface="Century Gothic" panose="020B0502020202020204" pitchFamily="34" charset="0"/>
            </a:endParaRPr>
          </a:p>
          <a:p>
            <a:pPr marL="614680">
              <a:lnSpc>
                <a:spcPts val="4105"/>
              </a:lnSpc>
            </a:pPr>
            <a:r>
              <a:rPr sz="3600" dirty="0">
                <a:latin typeface="Century Gothic" panose="020B0502020202020204" pitchFamily="34" charset="0"/>
              </a:rPr>
              <a:t>Proposed</a:t>
            </a:r>
            <a:r>
              <a:rPr sz="3600" spc="-25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Revenue</a:t>
            </a:r>
            <a:r>
              <a:rPr sz="3600" spc="-5" dirty="0">
                <a:latin typeface="Century Gothic" panose="020B0502020202020204" pitchFamily="34" charset="0"/>
              </a:rPr>
              <a:t> </a:t>
            </a:r>
            <a:r>
              <a:rPr sz="3600" spc="-10" dirty="0">
                <a:latin typeface="Century Gothic" panose="020B0502020202020204" pitchFamily="34" charset="0"/>
              </a:rPr>
              <a:t>Highlights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794" y="2002663"/>
            <a:ext cx="8371840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All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State</a:t>
            </a:r>
            <a:r>
              <a:rPr sz="20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Shared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Revenues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are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budgeted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at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95%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policy.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299085" marR="508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Florida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Education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Finance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Program</a:t>
            </a:r>
            <a:r>
              <a:rPr sz="20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increases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0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student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funding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0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$8,143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–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highest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amount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0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student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funding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FL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history.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756285" marR="2990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16%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mental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health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allocation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–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now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$46.87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student.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16%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safe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school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funds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–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now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$70.31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student.</a:t>
            </a:r>
            <a:endParaRPr lang="en-US" sz="2000" b="0" spc="-1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lang="en-US" sz="200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The Charter Schools receive a percentage of the $8,143 per student based on various factors.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299085" marR="29781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Public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Education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Capital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Outlay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nearly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$200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million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across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all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Charter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Schools.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299085" marR="12065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Teacher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Salary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Allocation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$800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million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(increase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$250m)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raise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teacher</a:t>
            </a:r>
            <a:r>
              <a:rPr sz="20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minimum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base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salary,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as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well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as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salary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increases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for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veteran</a:t>
            </a:r>
            <a:r>
              <a:rPr sz="20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teachers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and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other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eligible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instructional</a:t>
            </a:r>
            <a:r>
              <a:rPr sz="20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personnel.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0650" y="4718050"/>
            <a:ext cx="1579880" cy="1565910"/>
            <a:chOff x="10280650" y="4718050"/>
            <a:chExt cx="1579880" cy="1565910"/>
          </a:xfrm>
        </p:grpSpPr>
        <p:sp>
          <p:nvSpPr>
            <p:cNvPr id="5" name="object 5"/>
            <p:cNvSpPr/>
            <p:nvPr/>
          </p:nvSpPr>
          <p:spPr>
            <a:xfrm>
              <a:off x="10287000" y="47244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783335" y="0"/>
                  </a:moveTo>
                  <a:lnTo>
                    <a:pt x="735610" y="1416"/>
                  </a:lnTo>
                  <a:lnTo>
                    <a:pt x="688642" y="5613"/>
                  </a:lnTo>
                  <a:lnTo>
                    <a:pt x="642513" y="12508"/>
                  </a:lnTo>
                  <a:lnTo>
                    <a:pt x="597305" y="22021"/>
                  </a:lnTo>
                  <a:lnTo>
                    <a:pt x="553099" y="34069"/>
                  </a:lnTo>
                  <a:lnTo>
                    <a:pt x="509978" y="48573"/>
                  </a:lnTo>
                  <a:lnTo>
                    <a:pt x="468024" y="65451"/>
                  </a:lnTo>
                  <a:lnTo>
                    <a:pt x="427318" y="84621"/>
                  </a:lnTo>
                  <a:lnTo>
                    <a:pt x="387942" y="106002"/>
                  </a:lnTo>
                  <a:lnTo>
                    <a:pt x="349979" y="129514"/>
                  </a:lnTo>
                  <a:lnTo>
                    <a:pt x="313509" y="155075"/>
                  </a:lnTo>
                  <a:lnTo>
                    <a:pt x="278616" y="182604"/>
                  </a:lnTo>
                  <a:lnTo>
                    <a:pt x="245380" y="212019"/>
                  </a:lnTo>
                  <a:lnTo>
                    <a:pt x="213884" y="243240"/>
                  </a:lnTo>
                  <a:lnTo>
                    <a:pt x="184209" y="276185"/>
                  </a:lnTo>
                  <a:lnTo>
                    <a:pt x="156438" y="310774"/>
                  </a:lnTo>
                  <a:lnTo>
                    <a:pt x="130652" y="346924"/>
                  </a:lnTo>
                  <a:lnTo>
                    <a:pt x="106933" y="384556"/>
                  </a:lnTo>
                  <a:lnTo>
                    <a:pt x="85364" y="423586"/>
                  </a:lnTo>
                  <a:lnTo>
                    <a:pt x="66025" y="463936"/>
                  </a:lnTo>
                  <a:lnTo>
                    <a:pt x="49000" y="505522"/>
                  </a:lnTo>
                  <a:lnTo>
                    <a:pt x="34368" y="548265"/>
                  </a:lnTo>
                  <a:lnTo>
                    <a:pt x="22214" y="592082"/>
                  </a:lnTo>
                  <a:lnTo>
                    <a:pt x="12618" y="636894"/>
                  </a:lnTo>
                  <a:lnTo>
                    <a:pt x="5662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2" y="870331"/>
                  </a:lnTo>
                  <a:lnTo>
                    <a:pt x="12618" y="916051"/>
                  </a:lnTo>
                  <a:lnTo>
                    <a:pt x="22214" y="960860"/>
                  </a:lnTo>
                  <a:lnTo>
                    <a:pt x="34368" y="1004676"/>
                  </a:lnTo>
                  <a:lnTo>
                    <a:pt x="49000" y="1047417"/>
                  </a:lnTo>
                  <a:lnTo>
                    <a:pt x="66025" y="1089003"/>
                  </a:lnTo>
                  <a:lnTo>
                    <a:pt x="85364" y="1129352"/>
                  </a:lnTo>
                  <a:lnTo>
                    <a:pt x="106933" y="1168383"/>
                  </a:lnTo>
                  <a:lnTo>
                    <a:pt x="130652" y="1206014"/>
                  </a:lnTo>
                  <a:lnTo>
                    <a:pt x="156438" y="1242165"/>
                  </a:lnTo>
                  <a:lnTo>
                    <a:pt x="184209" y="1276754"/>
                  </a:lnTo>
                  <a:lnTo>
                    <a:pt x="213884" y="1309700"/>
                  </a:lnTo>
                  <a:lnTo>
                    <a:pt x="245380" y="1340922"/>
                  </a:lnTo>
                  <a:lnTo>
                    <a:pt x="278616" y="1370339"/>
                  </a:lnTo>
                  <a:lnTo>
                    <a:pt x="313509" y="1397869"/>
                  </a:lnTo>
                  <a:lnTo>
                    <a:pt x="349979" y="1423431"/>
                  </a:lnTo>
                  <a:lnTo>
                    <a:pt x="387942" y="1446944"/>
                  </a:lnTo>
                  <a:lnTo>
                    <a:pt x="427318" y="1468327"/>
                  </a:lnTo>
                  <a:lnTo>
                    <a:pt x="468024" y="1487499"/>
                  </a:lnTo>
                  <a:lnTo>
                    <a:pt x="509978" y="1504378"/>
                  </a:lnTo>
                  <a:lnTo>
                    <a:pt x="553099" y="1518882"/>
                  </a:lnTo>
                  <a:lnTo>
                    <a:pt x="597305" y="1530932"/>
                  </a:lnTo>
                  <a:lnTo>
                    <a:pt x="642513" y="1540446"/>
                  </a:lnTo>
                  <a:lnTo>
                    <a:pt x="688642" y="1547341"/>
                  </a:lnTo>
                  <a:lnTo>
                    <a:pt x="735610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2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5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7000" y="47244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0" y="776478"/>
                  </a:moveTo>
                  <a:lnTo>
                    <a:pt x="1429" y="729172"/>
                  </a:lnTo>
                  <a:lnTo>
                    <a:pt x="5662" y="682617"/>
                  </a:lnTo>
                  <a:lnTo>
                    <a:pt x="12618" y="636894"/>
                  </a:lnTo>
                  <a:lnTo>
                    <a:pt x="22214" y="592082"/>
                  </a:lnTo>
                  <a:lnTo>
                    <a:pt x="34368" y="548265"/>
                  </a:lnTo>
                  <a:lnTo>
                    <a:pt x="49000" y="505522"/>
                  </a:lnTo>
                  <a:lnTo>
                    <a:pt x="66025" y="463936"/>
                  </a:lnTo>
                  <a:lnTo>
                    <a:pt x="85364" y="423586"/>
                  </a:lnTo>
                  <a:lnTo>
                    <a:pt x="106933" y="384556"/>
                  </a:lnTo>
                  <a:lnTo>
                    <a:pt x="130652" y="346924"/>
                  </a:lnTo>
                  <a:lnTo>
                    <a:pt x="156438" y="310774"/>
                  </a:lnTo>
                  <a:lnTo>
                    <a:pt x="184209" y="276185"/>
                  </a:lnTo>
                  <a:lnTo>
                    <a:pt x="213884" y="243240"/>
                  </a:lnTo>
                  <a:lnTo>
                    <a:pt x="245380" y="212019"/>
                  </a:lnTo>
                  <a:lnTo>
                    <a:pt x="278616" y="182604"/>
                  </a:lnTo>
                  <a:lnTo>
                    <a:pt x="313509" y="155075"/>
                  </a:lnTo>
                  <a:lnTo>
                    <a:pt x="349979" y="129514"/>
                  </a:lnTo>
                  <a:lnTo>
                    <a:pt x="387942" y="106002"/>
                  </a:lnTo>
                  <a:lnTo>
                    <a:pt x="427318" y="84621"/>
                  </a:lnTo>
                  <a:lnTo>
                    <a:pt x="468024" y="65451"/>
                  </a:lnTo>
                  <a:lnTo>
                    <a:pt x="509978" y="48573"/>
                  </a:lnTo>
                  <a:lnTo>
                    <a:pt x="553099" y="34069"/>
                  </a:lnTo>
                  <a:lnTo>
                    <a:pt x="597305" y="22021"/>
                  </a:lnTo>
                  <a:lnTo>
                    <a:pt x="642513" y="12508"/>
                  </a:lnTo>
                  <a:lnTo>
                    <a:pt x="688642" y="5613"/>
                  </a:lnTo>
                  <a:lnTo>
                    <a:pt x="735610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5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2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10" y="1551538"/>
                  </a:lnTo>
                  <a:lnTo>
                    <a:pt x="688642" y="1547341"/>
                  </a:lnTo>
                  <a:lnTo>
                    <a:pt x="642513" y="1540446"/>
                  </a:lnTo>
                  <a:lnTo>
                    <a:pt x="597305" y="1530932"/>
                  </a:lnTo>
                  <a:lnTo>
                    <a:pt x="553099" y="1518882"/>
                  </a:lnTo>
                  <a:lnTo>
                    <a:pt x="509978" y="1504378"/>
                  </a:lnTo>
                  <a:lnTo>
                    <a:pt x="468024" y="1487499"/>
                  </a:lnTo>
                  <a:lnTo>
                    <a:pt x="427318" y="1468327"/>
                  </a:lnTo>
                  <a:lnTo>
                    <a:pt x="387942" y="1446944"/>
                  </a:lnTo>
                  <a:lnTo>
                    <a:pt x="349979" y="1423431"/>
                  </a:lnTo>
                  <a:lnTo>
                    <a:pt x="313509" y="1397869"/>
                  </a:lnTo>
                  <a:lnTo>
                    <a:pt x="278616" y="1370339"/>
                  </a:lnTo>
                  <a:lnTo>
                    <a:pt x="245380" y="1340922"/>
                  </a:lnTo>
                  <a:lnTo>
                    <a:pt x="213884" y="1309700"/>
                  </a:lnTo>
                  <a:lnTo>
                    <a:pt x="184209" y="1276754"/>
                  </a:lnTo>
                  <a:lnTo>
                    <a:pt x="156438" y="1242165"/>
                  </a:lnTo>
                  <a:lnTo>
                    <a:pt x="130652" y="1206014"/>
                  </a:lnTo>
                  <a:lnTo>
                    <a:pt x="106933" y="1168383"/>
                  </a:lnTo>
                  <a:lnTo>
                    <a:pt x="85364" y="1129352"/>
                  </a:lnTo>
                  <a:lnTo>
                    <a:pt x="66025" y="1089003"/>
                  </a:lnTo>
                  <a:lnTo>
                    <a:pt x="49000" y="1047417"/>
                  </a:lnTo>
                  <a:lnTo>
                    <a:pt x="34368" y="1004676"/>
                  </a:lnTo>
                  <a:lnTo>
                    <a:pt x="22214" y="960860"/>
                  </a:lnTo>
                  <a:lnTo>
                    <a:pt x="12618" y="916051"/>
                  </a:lnTo>
                  <a:lnTo>
                    <a:pt x="5662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2155" y="5164836"/>
              <a:ext cx="1356359" cy="6141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560" y="559053"/>
            <a:ext cx="7606918" cy="114133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8955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latin typeface="Century Gothic" panose="020B0502020202020204" pitchFamily="34" charset="0"/>
              </a:rPr>
              <a:t>FY</a:t>
            </a:r>
            <a:r>
              <a:rPr sz="3600" spc="20" dirty="0">
                <a:latin typeface="Century Gothic" panose="020B0502020202020204" pitchFamily="34" charset="0"/>
              </a:rPr>
              <a:t> </a:t>
            </a:r>
            <a:r>
              <a:rPr sz="3600" spc="-10" dirty="0">
                <a:latin typeface="Century Gothic" panose="020B0502020202020204" pitchFamily="34" charset="0"/>
              </a:rPr>
              <a:t>2023</a:t>
            </a:r>
            <a:r>
              <a:rPr lang="en-US" sz="3600" spc="-10" dirty="0">
                <a:latin typeface="Century Gothic" panose="020B0502020202020204" pitchFamily="34" charset="0"/>
              </a:rPr>
              <a:t> </a:t>
            </a:r>
            <a:r>
              <a:rPr sz="3600" spc="-10" dirty="0">
                <a:latin typeface="Century Gothic" panose="020B0502020202020204" pitchFamily="34" charset="0"/>
              </a:rPr>
              <a:t>-</a:t>
            </a:r>
            <a:r>
              <a:rPr lang="en-US" sz="3600" spc="-10" dirty="0">
                <a:latin typeface="Century Gothic" panose="020B0502020202020204" pitchFamily="34" charset="0"/>
              </a:rPr>
              <a:t> </a:t>
            </a:r>
            <a:r>
              <a:rPr sz="3600" spc="-20" dirty="0">
                <a:latin typeface="Century Gothic" panose="020B0502020202020204" pitchFamily="34" charset="0"/>
              </a:rPr>
              <a:t>2025</a:t>
            </a:r>
            <a:endParaRPr sz="3600" dirty="0">
              <a:latin typeface="Century Gothic" panose="020B0502020202020204" pitchFamily="34" charset="0"/>
            </a:endParaRPr>
          </a:p>
          <a:p>
            <a:pPr marL="528955">
              <a:lnSpc>
                <a:spcPts val="4105"/>
              </a:lnSpc>
            </a:pPr>
            <a:r>
              <a:rPr sz="3600" dirty="0">
                <a:latin typeface="Century Gothic" panose="020B0502020202020204" pitchFamily="34" charset="0"/>
              </a:rPr>
              <a:t>Proposed</a:t>
            </a:r>
            <a:r>
              <a:rPr sz="3600" spc="-25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Revenue</a:t>
            </a:r>
            <a:r>
              <a:rPr sz="3600" spc="-5" dirty="0">
                <a:latin typeface="Century Gothic" panose="020B0502020202020204" pitchFamily="34" charset="0"/>
              </a:rPr>
              <a:t> </a:t>
            </a:r>
            <a:r>
              <a:rPr sz="3600" spc="-10" dirty="0">
                <a:latin typeface="Century Gothic" panose="020B0502020202020204" pitchFamily="34" charset="0"/>
              </a:rPr>
              <a:t>Highlights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1196" y="2155063"/>
            <a:ext cx="84785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</a:pP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Major</a:t>
            </a:r>
            <a:r>
              <a:rPr sz="20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Grants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ESSER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II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–</a:t>
            </a:r>
            <a:r>
              <a:rPr sz="20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estimated</a:t>
            </a:r>
            <a:r>
              <a:rPr sz="20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$1.1m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carry-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over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funds.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ESSER</a:t>
            </a:r>
            <a:r>
              <a:rPr sz="20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III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–</a:t>
            </a:r>
            <a:r>
              <a:rPr sz="20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$3.6m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FY</a:t>
            </a:r>
            <a:r>
              <a:rPr sz="20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2023</a:t>
            </a:r>
            <a:r>
              <a:rPr sz="20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and</a:t>
            </a:r>
            <a:r>
              <a:rPr sz="2000" b="0" spc="-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$2m</a:t>
            </a:r>
            <a:r>
              <a:rPr sz="20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FY</a:t>
            </a:r>
            <a:r>
              <a:rPr sz="2000" b="0" spc="-1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2024.</a:t>
            </a:r>
            <a:endParaRPr sz="2000" dirty="0">
              <a:latin typeface="Century Gothic" panose="020B0502020202020204" pitchFamily="34" charset="0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0650" y="4718050"/>
            <a:ext cx="1579880" cy="1565910"/>
            <a:chOff x="10280650" y="4718050"/>
            <a:chExt cx="1579880" cy="1565910"/>
          </a:xfrm>
        </p:grpSpPr>
        <p:sp>
          <p:nvSpPr>
            <p:cNvPr id="5" name="object 5"/>
            <p:cNvSpPr/>
            <p:nvPr/>
          </p:nvSpPr>
          <p:spPr>
            <a:xfrm>
              <a:off x="10287000" y="47244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783335" y="0"/>
                  </a:moveTo>
                  <a:lnTo>
                    <a:pt x="735610" y="1416"/>
                  </a:lnTo>
                  <a:lnTo>
                    <a:pt x="688642" y="5613"/>
                  </a:lnTo>
                  <a:lnTo>
                    <a:pt x="642513" y="12508"/>
                  </a:lnTo>
                  <a:lnTo>
                    <a:pt x="597305" y="22021"/>
                  </a:lnTo>
                  <a:lnTo>
                    <a:pt x="553099" y="34069"/>
                  </a:lnTo>
                  <a:lnTo>
                    <a:pt x="509978" y="48573"/>
                  </a:lnTo>
                  <a:lnTo>
                    <a:pt x="468024" y="65451"/>
                  </a:lnTo>
                  <a:lnTo>
                    <a:pt x="427318" y="84621"/>
                  </a:lnTo>
                  <a:lnTo>
                    <a:pt x="387942" y="106002"/>
                  </a:lnTo>
                  <a:lnTo>
                    <a:pt x="349979" y="129514"/>
                  </a:lnTo>
                  <a:lnTo>
                    <a:pt x="313509" y="155075"/>
                  </a:lnTo>
                  <a:lnTo>
                    <a:pt x="278616" y="182604"/>
                  </a:lnTo>
                  <a:lnTo>
                    <a:pt x="245380" y="212019"/>
                  </a:lnTo>
                  <a:lnTo>
                    <a:pt x="213884" y="243240"/>
                  </a:lnTo>
                  <a:lnTo>
                    <a:pt x="184209" y="276185"/>
                  </a:lnTo>
                  <a:lnTo>
                    <a:pt x="156438" y="310774"/>
                  </a:lnTo>
                  <a:lnTo>
                    <a:pt x="130652" y="346924"/>
                  </a:lnTo>
                  <a:lnTo>
                    <a:pt x="106933" y="384556"/>
                  </a:lnTo>
                  <a:lnTo>
                    <a:pt x="85364" y="423586"/>
                  </a:lnTo>
                  <a:lnTo>
                    <a:pt x="66025" y="463936"/>
                  </a:lnTo>
                  <a:lnTo>
                    <a:pt x="49000" y="505522"/>
                  </a:lnTo>
                  <a:lnTo>
                    <a:pt x="34368" y="548265"/>
                  </a:lnTo>
                  <a:lnTo>
                    <a:pt x="22214" y="592082"/>
                  </a:lnTo>
                  <a:lnTo>
                    <a:pt x="12618" y="636894"/>
                  </a:lnTo>
                  <a:lnTo>
                    <a:pt x="5662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2" y="870331"/>
                  </a:lnTo>
                  <a:lnTo>
                    <a:pt x="12618" y="916051"/>
                  </a:lnTo>
                  <a:lnTo>
                    <a:pt x="22214" y="960860"/>
                  </a:lnTo>
                  <a:lnTo>
                    <a:pt x="34368" y="1004676"/>
                  </a:lnTo>
                  <a:lnTo>
                    <a:pt x="49000" y="1047417"/>
                  </a:lnTo>
                  <a:lnTo>
                    <a:pt x="66025" y="1089003"/>
                  </a:lnTo>
                  <a:lnTo>
                    <a:pt x="85364" y="1129352"/>
                  </a:lnTo>
                  <a:lnTo>
                    <a:pt x="106933" y="1168383"/>
                  </a:lnTo>
                  <a:lnTo>
                    <a:pt x="130652" y="1206014"/>
                  </a:lnTo>
                  <a:lnTo>
                    <a:pt x="156438" y="1242165"/>
                  </a:lnTo>
                  <a:lnTo>
                    <a:pt x="184209" y="1276754"/>
                  </a:lnTo>
                  <a:lnTo>
                    <a:pt x="213884" y="1309700"/>
                  </a:lnTo>
                  <a:lnTo>
                    <a:pt x="245380" y="1340922"/>
                  </a:lnTo>
                  <a:lnTo>
                    <a:pt x="278616" y="1370339"/>
                  </a:lnTo>
                  <a:lnTo>
                    <a:pt x="313509" y="1397869"/>
                  </a:lnTo>
                  <a:lnTo>
                    <a:pt x="349979" y="1423431"/>
                  </a:lnTo>
                  <a:lnTo>
                    <a:pt x="387942" y="1446944"/>
                  </a:lnTo>
                  <a:lnTo>
                    <a:pt x="427318" y="1468327"/>
                  </a:lnTo>
                  <a:lnTo>
                    <a:pt x="468024" y="1487499"/>
                  </a:lnTo>
                  <a:lnTo>
                    <a:pt x="509978" y="1504378"/>
                  </a:lnTo>
                  <a:lnTo>
                    <a:pt x="553099" y="1518882"/>
                  </a:lnTo>
                  <a:lnTo>
                    <a:pt x="597305" y="1530932"/>
                  </a:lnTo>
                  <a:lnTo>
                    <a:pt x="642513" y="1540446"/>
                  </a:lnTo>
                  <a:lnTo>
                    <a:pt x="688642" y="1547341"/>
                  </a:lnTo>
                  <a:lnTo>
                    <a:pt x="735610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2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5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7000" y="47244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0" y="776478"/>
                  </a:moveTo>
                  <a:lnTo>
                    <a:pt x="1429" y="729172"/>
                  </a:lnTo>
                  <a:lnTo>
                    <a:pt x="5662" y="682617"/>
                  </a:lnTo>
                  <a:lnTo>
                    <a:pt x="12618" y="636894"/>
                  </a:lnTo>
                  <a:lnTo>
                    <a:pt x="22214" y="592082"/>
                  </a:lnTo>
                  <a:lnTo>
                    <a:pt x="34368" y="548265"/>
                  </a:lnTo>
                  <a:lnTo>
                    <a:pt x="49000" y="505522"/>
                  </a:lnTo>
                  <a:lnTo>
                    <a:pt x="66025" y="463936"/>
                  </a:lnTo>
                  <a:lnTo>
                    <a:pt x="85364" y="423586"/>
                  </a:lnTo>
                  <a:lnTo>
                    <a:pt x="106933" y="384556"/>
                  </a:lnTo>
                  <a:lnTo>
                    <a:pt x="130652" y="346924"/>
                  </a:lnTo>
                  <a:lnTo>
                    <a:pt x="156438" y="310774"/>
                  </a:lnTo>
                  <a:lnTo>
                    <a:pt x="184209" y="276185"/>
                  </a:lnTo>
                  <a:lnTo>
                    <a:pt x="213884" y="243240"/>
                  </a:lnTo>
                  <a:lnTo>
                    <a:pt x="245380" y="212019"/>
                  </a:lnTo>
                  <a:lnTo>
                    <a:pt x="278616" y="182604"/>
                  </a:lnTo>
                  <a:lnTo>
                    <a:pt x="313509" y="155075"/>
                  </a:lnTo>
                  <a:lnTo>
                    <a:pt x="349979" y="129514"/>
                  </a:lnTo>
                  <a:lnTo>
                    <a:pt x="387942" y="106002"/>
                  </a:lnTo>
                  <a:lnTo>
                    <a:pt x="427318" y="84621"/>
                  </a:lnTo>
                  <a:lnTo>
                    <a:pt x="468024" y="65451"/>
                  </a:lnTo>
                  <a:lnTo>
                    <a:pt x="509978" y="48573"/>
                  </a:lnTo>
                  <a:lnTo>
                    <a:pt x="553099" y="34069"/>
                  </a:lnTo>
                  <a:lnTo>
                    <a:pt x="597305" y="22021"/>
                  </a:lnTo>
                  <a:lnTo>
                    <a:pt x="642513" y="12508"/>
                  </a:lnTo>
                  <a:lnTo>
                    <a:pt x="688642" y="5613"/>
                  </a:lnTo>
                  <a:lnTo>
                    <a:pt x="735610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5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2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10" y="1551538"/>
                  </a:lnTo>
                  <a:lnTo>
                    <a:pt x="688642" y="1547341"/>
                  </a:lnTo>
                  <a:lnTo>
                    <a:pt x="642513" y="1540446"/>
                  </a:lnTo>
                  <a:lnTo>
                    <a:pt x="597305" y="1530932"/>
                  </a:lnTo>
                  <a:lnTo>
                    <a:pt x="553099" y="1518882"/>
                  </a:lnTo>
                  <a:lnTo>
                    <a:pt x="509978" y="1504378"/>
                  </a:lnTo>
                  <a:lnTo>
                    <a:pt x="468024" y="1487499"/>
                  </a:lnTo>
                  <a:lnTo>
                    <a:pt x="427318" y="1468327"/>
                  </a:lnTo>
                  <a:lnTo>
                    <a:pt x="387942" y="1446944"/>
                  </a:lnTo>
                  <a:lnTo>
                    <a:pt x="349979" y="1423431"/>
                  </a:lnTo>
                  <a:lnTo>
                    <a:pt x="313509" y="1397869"/>
                  </a:lnTo>
                  <a:lnTo>
                    <a:pt x="278616" y="1370339"/>
                  </a:lnTo>
                  <a:lnTo>
                    <a:pt x="245380" y="1340922"/>
                  </a:lnTo>
                  <a:lnTo>
                    <a:pt x="213884" y="1309700"/>
                  </a:lnTo>
                  <a:lnTo>
                    <a:pt x="184209" y="1276754"/>
                  </a:lnTo>
                  <a:lnTo>
                    <a:pt x="156438" y="1242165"/>
                  </a:lnTo>
                  <a:lnTo>
                    <a:pt x="130652" y="1206014"/>
                  </a:lnTo>
                  <a:lnTo>
                    <a:pt x="106933" y="1168383"/>
                  </a:lnTo>
                  <a:lnTo>
                    <a:pt x="85364" y="1129352"/>
                  </a:lnTo>
                  <a:lnTo>
                    <a:pt x="66025" y="1089003"/>
                  </a:lnTo>
                  <a:lnTo>
                    <a:pt x="49000" y="1047417"/>
                  </a:lnTo>
                  <a:lnTo>
                    <a:pt x="34368" y="1004676"/>
                  </a:lnTo>
                  <a:lnTo>
                    <a:pt x="22214" y="960860"/>
                  </a:lnTo>
                  <a:lnTo>
                    <a:pt x="12618" y="916051"/>
                  </a:lnTo>
                  <a:lnTo>
                    <a:pt x="5662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2155" y="5164836"/>
              <a:ext cx="1356359" cy="6141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457200"/>
            <a:chOff x="0" y="0"/>
            <a:chExt cx="1218946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1480"/>
              <a:ext cx="12189460" cy="45720"/>
            </a:xfrm>
            <a:custGeom>
              <a:avLst/>
              <a:gdLst/>
              <a:ahLst/>
              <a:cxnLst/>
              <a:rect l="l" t="t" r="r" b="b"/>
              <a:pathLst>
                <a:path w="12189460" h="45720">
                  <a:moveTo>
                    <a:pt x="121889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88952" y="457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8412" y="691337"/>
            <a:ext cx="6517005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  <a:tabLst>
                <a:tab pos="798830" algn="l"/>
              </a:tabLst>
            </a:pPr>
            <a:r>
              <a:rPr sz="3600" spc="-25" dirty="0">
                <a:latin typeface="Century Gothic" panose="020B0502020202020204" pitchFamily="34" charset="0"/>
              </a:rPr>
              <a:t>FY</a:t>
            </a:r>
            <a:r>
              <a:rPr sz="3600" dirty="0">
                <a:latin typeface="Century Gothic" panose="020B0502020202020204" pitchFamily="34" charset="0"/>
              </a:rPr>
              <a:t>	</a:t>
            </a:r>
            <a:r>
              <a:rPr sz="3600" spc="-10" dirty="0">
                <a:latin typeface="Century Gothic" panose="020B0502020202020204" pitchFamily="34" charset="0"/>
              </a:rPr>
              <a:t>2022-</a:t>
            </a:r>
            <a:r>
              <a:rPr sz="3600" spc="-20" dirty="0">
                <a:latin typeface="Century Gothic" panose="020B0502020202020204" pitchFamily="34" charset="0"/>
              </a:rPr>
              <a:t>2024</a:t>
            </a:r>
            <a:endParaRPr sz="3600" dirty="0">
              <a:latin typeface="Century Gothic" panose="020B0502020202020204" pitchFamily="34" charset="0"/>
            </a:endParaRPr>
          </a:p>
          <a:p>
            <a:pPr marL="12700">
              <a:lnSpc>
                <a:spcPts val="4105"/>
              </a:lnSpc>
            </a:pPr>
            <a:r>
              <a:rPr sz="3600" dirty="0">
                <a:latin typeface="Century Gothic" panose="020B0502020202020204" pitchFamily="34" charset="0"/>
              </a:rPr>
              <a:t>Proposed</a:t>
            </a:r>
            <a:r>
              <a:rPr sz="3600" spc="-25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Operating</a:t>
            </a:r>
            <a:r>
              <a:rPr sz="3600" spc="-25" dirty="0">
                <a:latin typeface="Century Gothic" panose="020B0502020202020204" pitchFamily="34" charset="0"/>
              </a:rPr>
              <a:t> </a:t>
            </a:r>
            <a:r>
              <a:rPr sz="3600" spc="-10" dirty="0">
                <a:latin typeface="Century Gothic" panose="020B0502020202020204" pitchFamily="34" charset="0"/>
              </a:rPr>
              <a:t>Budget</a:t>
            </a:r>
            <a:endParaRPr sz="3600" dirty="0">
              <a:latin typeface="Century Gothic" panose="020B0502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09250" y="5022850"/>
            <a:ext cx="1579880" cy="1565910"/>
            <a:chOff x="10509250" y="5022850"/>
            <a:chExt cx="1579880" cy="1565910"/>
          </a:xfrm>
        </p:grpSpPr>
        <p:sp>
          <p:nvSpPr>
            <p:cNvPr id="7" name="object 7"/>
            <p:cNvSpPr/>
            <p:nvPr/>
          </p:nvSpPr>
          <p:spPr>
            <a:xfrm>
              <a:off x="10515600" y="50292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09">
                  <a:moveTo>
                    <a:pt x="783335" y="0"/>
                  </a:moveTo>
                  <a:lnTo>
                    <a:pt x="735610" y="1416"/>
                  </a:lnTo>
                  <a:lnTo>
                    <a:pt x="688642" y="5613"/>
                  </a:lnTo>
                  <a:lnTo>
                    <a:pt x="642513" y="12508"/>
                  </a:lnTo>
                  <a:lnTo>
                    <a:pt x="597305" y="22021"/>
                  </a:lnTo>
                  <a:lnTo>
                    <a:pt x="553099" y="34069"/>
                  </a:lnTo>
                  <a:lnTo>
                    <a:pt x="509978" y="48573"/>
                  </a:lnTo>
                  <a:lnTo>
                    <a:pt x="468024" y="65451"/>
                  </a:lnTo>
                  <a:lnTo>
                    <a:pt x="427318" y="84621"/>
                  </a:lnTo>
                  <a:lnTo>
                    <a:pt x="387942" y="106002"/>
                  </a:lnTo>
                  <a:lnTo>
                    <a:pt x="349979" y="129514"/>
                  </a:lnTo>
                  <a:lnTo>
                    <a:pt x="313509" y="155075"/>
                  </a:lnTo>
                  <a:lnTo>
                    <a:pt x="278616" y="182604"/>
                  </a:lnTo>
                  <a:lnTo>
                    <a:pt x="245380" y="212019"/>
                  </a:lnTo>
                  <a:lnTo>
                    <a:pt x="213884" y="243240"/>
                  </a:lnTo>
                  <a:lnTo>
                    <a:pt x="184209" y="276185"/>
                  </a:lnTo>
                  <a:lnTo>
                    <a:pt x="156438" y="310774"/>
                  </a:lnTo>
                  <a:lnTo>
                    <a:pt x="130652" y="346924"/>
                  </a:lnTo>
                  <a:lnTo>
                    <a:pt x="106933" y="384556"/>
                  </a:lnTo>
                  <a:lnTo>
                    <a:pt x="85364" y="423586"/>
                  </a:lnTo>
                  <a:lnTo>
                    <a:pt x="66025" y="463936"/>
                  </a:lnTo>
                  <a:lnTo>
                    <a:pt x="49000" y="505522"/>
                  </a:lnTo>
                  <a:lnTo>
                    <a:pt x="34368" y="548265"/>
                  </a:lnTo>
                  <a:lnTo>
                    <a:pt x="22214" y="592082"/>
                  </a:lnTo>
                  <a:lnTo>
                    <a:pt x="12618" y="636894"/>
                  </a:lnTo>
                  <a:lnTo>
                    <a:pt x="5662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2" y="870331"/>
                  </a:lnTo>
                  <a:lnTo>
                    <a:pt x="12618" y="916051"/>
                  </a:lnTo>
                  <a:lnTo>
                    <a:pt x="22214" y="960860"/>
                  </a:lnTo>
                  <a:lnTo>
                    <a:pt x="34368" y="1004676"/>
                  </a:lnTo>
                  <a:lnTo>
                    <a:pt x="49000" y="1047417"/>
                  </a:lnTo>
                  <a:lnTo>
                    <a:pt x="66025" y="1089003"/>
                  </a:lnTo>
                  <a:lnTo>
                    <a:pt x="85364" y="1129352"/>
                  </a:lnTo>
                  <a:lnTo>
                    <a:pt x="106933" y="1168383"/>
                  </a:lnTo>
                  <a:lnTo>
                    <a:pt x="130652" y="1206014"/>
                  </a:lnTo>
                  <a:lnTo>
                    <a:pt x="156438" y="1242165"/>
                  </a:lnTo>
                  <a:lnTo>
                    <a:pt x="184209" y="1276754"/>
                  </a:lnTo>
                  <a:lnTo>
                    <a:pt x="213884" y="1309700"/>
                  </a:lnTo>
                  <a:lnTo>
                    <a:pt x="245380" y="1340922"/>
                  </a:lnTo>
                  <a:lnTo>
                    <a:pt x="278616" y="1370339"/>
                  </a:lnTo>
                  <a:lnTo>
                    <a:pt x="313509" y="1397869"/>
                  </a:lnTo>
                  <a:lnTo>
                    <a:pt x="349979" y="1423431"/>
                  </a:lnTo>
                  <a:lnTo>
                    <a:pt x="387942" y="1446944"/>
                  </a:lnTo>
                  <a:lnTo>
                    <a:pt x="427318" y="1468327"/>
                  </a:lnTo>
                  <a:lnTo>
                    <a:pt x="468024" y="1487499"/>
                  </a:lnTo>
                  <a:lnTo>
                    <a:pt x="509978" y="1504378"/>
                  </a:lnTo>
                  <a:lnTo>
                    <a:pt x="553099" y="1518882"/>
                  </a:lnTo>
                  <a:lnTo>
                    <a:pt x="597305" y="1530932"/>
                  </a:lnTo>
                  <a:lnTo>
                    <a:pt x="642513" y="1540446"/>
                  </a:lnTo>
                  <a:lnTo>
                    <a:pt x="688642" y="1547341"/>
                  </a:lnTo>
                  <a:lnTo>
                    <a:pt x="735610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2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5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600" y="5029200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09">
                  <a:moveTo>
                    <a:pt x="0" y="776478"/>
                  </a:moveTo>
                  <a:lnTo>
                    <a:pt x="1429" y="729172"/>
                  </a:lnTo>
                  <a:lnTo>
                    <a:pt x="5662" y="682617"/>
                  </a:lnTo>
                  <a:lnTo>
                    <a:pt x="12618" y="636894"/>
                  </a:lnTo>
                  <a:lnTo>
                    <a:pt x="22214" y="592082"/>
                  </a:lnTo>
                  <a:lnTo>
                    <a:pt x="34368" y="548265"/>
                  </a:lnTo>
                  <a:lnTo>
                    <a:pt x="49000" y="505522"/>
                  </a:lnTo>
                  <a:lnTo>
                    <a:pt x="66025" y="463936"/>
                  </a:lnTo>
                  <a:lnTo>
                    <a:pt x="85364" y="423586"/>
                  </a:lnTo>
                  <a:lnTo>
                    <a:pt x="106933" y="384556"/>
                  </a:lnTo>
                  <a:lnTo>
                    <a:pt x="130652" y="346924"/>
                  </a:lnTo>
                  <a:lnTo>
                    <a:pt x="156438" y="310774"/>
                  </a:lnTo>
                  <a:lnTo>
                    <a:pt x="184209" y="276185"/>
                  </a:lnTo>
                  <a:lnTo>
                    <a:pt x="213884" y="243240"/>
                  </a:lnTo>
                  <a:lnTo>
                    <a:pt x="245380" y="212019"/>
                  </a:lnTo>
                  <a:lnTo>
                    <a:pt x="278616" y="182604"/>
                  </a:lnTo>
                  <a:lnTo>
                    <a:pt x="313509" y="155075"/>
                  </a:lnTo>
                  <a:lnTo>
                    <a:pt x="349979" y="129514"/>
                  </a:lnTo>
                  <a:lnTo>
                    <a:pt x="387942" y="106002"/>
                  </a:lnTo>
                  <a:lnTo>
                    <a:pt x="427318" y="84621"/>
                  </a:lnTo>
                  <a:lnTo>
                    <a:pt x="468024" y="65451"/>
                  </a:lnTo>
                  <a:lnTo>
                    <a:pt x="509978" y="48573"/>
                  </a:lnTo>
                  <a:lnTo>
                    <a:pt x="553099" y="34069"/>
                  </a:lnTo>
                  <a:lnTo>
                    <a:pt x="597305" y="22021"/>
                  </a:lnTo>
                  <a:lnTo>
                    <a:pt x="642513" y="12508"/>
                  </a:lnTo>
                  <a:lnTo>
                    <a:pt x="688642" y="5613"/>
                  </a:lnTo>
                  <a:lnTo>
                    <a:pt x="735610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5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2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10" y="1551538"/>
                  </a:lnTo>
                  <a:lnTo>
                    <a:pt x="688642" y="1547341"/>
                  </a:lnTo>
                  <a:lnTo>
                    <a:pt x="642513" y="1540446"/>
                  </a:lnTo>
                  <a:lnTo>
                    <a:pt x="597305" y="1530932"/>
                  </a:lnTo>
                  <a:lnTo>
                    <a:pt x="553099" y="1518882"/>
                  </a:lnTo>
                  <a:lnTo>
                    <a:pt x="509978" y="1504378"/>
                  </a:lnTo>
                  <a:lnTo>
                    <a:pt x="468024" y="1487499"/>
                  </a:lnTo>
                  <a:lnTo>
                    <a:pt x="427318" y="1468327"/>
                  </a:lnTo>
                  <a:lnTo>
                    <a:pt x="387942" y="1446944"/>
                  </a:lnTo>
                  <a:lnTo>
                    <a:pt x="349979" y="1423431"/>
                  </a:lnTo>
                  <a:lnTo>
                    <a:pt x="313509" y="1397869"/>
                  </a:lnTo>
                  <a:lnTo>
                    <a:pt x="278616" y="1370339"/>
                  </a:lnTo>
                  <a:lnTo>
                    <a:pt x="245380" y="1340922"/>
                  </a:lnTo>
                  <a:lnTo>
                    <a:pt x="213884" y="1309700"/>
                  </a:lnTo>
                  <a:lnTo>
                    <a:pt x="184209" y="1276754"/>
                  </a:lnTo>
                  <a:lnTo>
                    <a:pt x="156438" y="1242165"/>
                  </a:lnTo>
                  <a:lnTo>
                    <a:pt x="130652" y="1206014"/>
                  </a:lnTo>
                  <a:lnTo>
                    <a:pt x="106933" y="1168383"/>
                  </a:lnTo>
                  <a:lnTo>
                    <a:pt x="85364" y="1129352"/>
                  </a:lnTo>
                  <a:lnTo>
                    <a:pt x="66025" y="1089003"/>
                  </a:lnTo>
                  <a:lnTo>
                    <a:pt x="49000" y="1047417"/>
                  </a:lnTo>
                  <a:lnTo>
                    <a:pt x="34368" y="1004676"/>
                  </a:lnTo>
                  <a:lnTo>
                    <a:pt x="22214" y="960860"/>
                  </a:lnTo>
                  <a:lnTo>
                    <a:pt x="12618" y="916051"/>
                  </a:lnTo>
                  <a:lnTo>
                    <a:pt x="5662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0755" y="5469636"/>
              <a:ext cx="1356359" cy="61417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C538143-300A-49F6-83D4-8FA9A5AB6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1828800"/>
            <a:ext cx="12192000" cy="3322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606918" cy="760798"/>
          </a:xfrm>
          <a:prstGeom prst="rect">
            <a:avLst/>
          </a:prstGeom>
        </p:spPr>
        <p:txBody>
          <a:bodyPr vert="horz" wrap="square" lIns="0" tIns="8288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lang="en-US" sz="4400" spc="-10" dirty="0">
                <a:latin typeface="Century Gothic" panose="020B0502020202020204" pitchFamily="34" charset="0"/>
              </a:rPr>
              <a:t>Adjustments</a:t>
            </a:r>
            <a:endParaRPr sz="4400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1219200"/>
            <a:ext cx="10515600" cy="5135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Total Increase in Electricity $214,500 included</a:t>
            </a:r>
          </a:p>
          <a:p>
            <a:pPr marL="354965" lvl="8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Oasis Elementary North	$39,700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Oasis Elementary South	$10,600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Oasis Middle School                     $76,600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Oasis High School		$87,600</a:t>
            </a: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Teachers Salary - $42,500</a:t>
            </a:r>
          </a:p>
          <a:p>
            <a:pPr marL="183515" lvl="5" indent="-1714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Option #2 – 1% Base Pay Increase + $500 to employees with 4-7 years of service</a:t>
            </a: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endParaRPr lang="en-US" sz="1200" b="1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Overtime - $156,225</a:t>
            </a:r>
          </a:p>
          <a:p>
            <a:pPr marL="297815" lvl="5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Additional overtime for administrative staff </a:t>
            </a: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Transportation - $35,186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Bus driver base rate increased to $17.50 and anyone over the base pay will receive an increase of $0.80/hour</a:t>
            </a: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Playground - $200,000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2 playgrounds utilizing  one-time reserves</a:t>
            </a: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Software Consultants - $35,100</a:t>
            </a:r>
          </a:p>
          <a:p>
            <a:pPr marL="297815" lvl="5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Additional funding for the HRIS Payroll System Consultants</a:t>
            </a: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FEFP Revenue Adjustment – ($72,069)</a:t>
            </a:r>
          </a:p>
          <a:p>
            <a:pPr marL="183515" lvl="5" indent="-1714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Based on current projection, adjusted the revenue to reflect 95% of the current projection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12065" lvl="5">
              <a:spcBef>
                <a:spcPts val="105"/>
              </a:spcBef>
              <a:tabLst>
                <a:tab pos="299720" algn="l"/>
              </a:tabLst>
            </a:pPr>
            <a:r>
              <a:rPr lang="en-US" sz="1200" b="1" dirty="0">
                <a:latin typeface="Century Gothic" panose="020B0502020202020204" pitchFamily="34" charset="0"/>
                <a:cs typeface="Bookman Old Style"/>
              </a:rPr>
              <a:t>ESSERS III FY 2023</a:t>
            </a:r>
          </a:p>
          <a:p>
            <a:pPr marL="354965" lvl="5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1200" dirty="0">
                <a:latin typeface="Century Gothic" panose="020B0502020202020204" pitchFamily="34" charset="0"/>
                <a:cs typeface="Bookman Old Style"/>
              </a:rPr>
              <a:t>Included in Budget to be moved to Project Ledger Budget – no budget change</a:t>
            </a:r>
            <a:endParaRPr sz="1200" dirty="0">
              <a:latin typeface="Century Gothic" panose="020B0502020202020204" pitchFamily="34" charset="0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6618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457200"/>
            <a:chOff x="0" y="0"/>
            <a:chExt cx="1218946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1480"/>
              <a:ext cx="12189460" cy="45720"/>
            </a:xfrm>
            <a:custGeom>
              <a:avLst/>
              <a:gdLst/>
              <a:ahLst/>
              <a:cxnLst/>
              <a:rect l="l" t="t" r="r" b="b"/>
              <a:pathLst>
                <a:path w="12189460" h="45720">
                  <a:moveTo>
                    <a:pt x="121889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88952" y="457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386" y="886409"/>
            <a:ext cx="6188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8830" algn="l"/>
              </a:tabLst>
            </a:pPr>
            <a:r>
              <a:rPr sz="3600" spc="-25" dirty="0">
                <a:latin typeface="Century Gothic" panose="020B0502020202020204" pitchFamily="34" charset="0"/>
              </a:rPr>
              <a:t>FY</a:t>
            </a:r>
            <a:r>
              <a:rPr sz="3600" dirty="0">
                <a:latin typeface="Century Gothic" panose="020B0502020202020204" pitchFamily="34" charset="0"/>
              </a:rPr>
              <a:t>	2023</a:t>
            </a:r>
            <a:r>
              <a:rPr sz="3600" spc="-45" dirty="0">
                <a:latin typeface="Century Gothic" panose="020B0502020202020204" pitchFamily="34" charset="0"/>
              </a:rPr>
              <a:t> </a:t>
            </a:r>
            <a:r>
              <a:rPr sz="3600" dirty="0">
                <a:latin typeface="Century Gothic" panose="020B0502020202020204" pitchFamily="34" charset="0"/>
              </a:rPr>
              <a:t>Staffing</a:t>
            </a:r>
            <a:r>
              <a:rPr sz="3600" spc="-45" dirty="0">
                <a:latin typeface="Century Gothic" panose="020B0502020202020204" pitchFamily="34" charset="0"/>
              </a:rPr>
              <a:t> </a:t>
            </a:r>
            <a:r>
              <a:rPr sz="3600" spc="-10" dirty="0">
                <a:latin typeface="Century Gothic" panose="020B0502020202020204" pitchFamily="34" charset="0"/>
              </a:rPr>
              <a:t>Changes</a:t>
            </a:r>
            <a:endParaRPr sz="3600" dirty="0">
              <a:latin typeface="Century Gothic" panose="020B0502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12297" y="4231894"/>
            <a:ext cx="1579880" cy="1564640"/>
            <a:chOff x="10512297" y="4231894"/>
            <a:chExt cx="1579880" cy="1564640"/>
          </a:xfrm>
        </p:grpSpPr>
        <p:sp>
          <p:nvSpPr>
            <p:cNvPr id="7" name="object 7"/>
            <p:cNvSpPr/>
            <p:nvPr/>
          </p:nvSpPr>
          <p:spPr>
            <a:xfrm>
              <a:off x="10518647" y="4238244"/>
              <a:ext cx="1567180" cy="1551940"/>
            </a:xfrm>
            <a:custGeom>
              <a:avLst/>
              <a:gdLst/>
              <a:ahLst/>
              <a:cxnLst/>
              <a:rect l="l" t="t" r="r" b="b"/>
              <a:pathLst>
                <a:path w="1567179" h="1551939">
                  <a:moveTo>
                    <a:pt x="783335" y="0"/>
                  </a:moveTo>
                  <a:lnTo>
                    <a:pt x="735610" y="1415"/>
                  </a:lnTo>
                  <a:lnTo>
                    <a:pt x="688642" y="5609"/>
                  </a:lnTo>
                  <a:lnTo>
                    <a:pt x="642513" y="12499"/>
                  </a:lnTo>
                  <a:lnTo>
                    <a:pt x="597305" y="22004"/>
                  </a:lnTo>
                  <a:lnTo>
                    <a:pt x="553099" y="34043"/>
                  </a:lnTo>
                  <a:lnTo>
                    <a:pt x="509978" y="48535"/>
                  </a:lnTo>
                  <a:lnTo>
                    <a:pt x="468024" y="65399"/>
                  </a:lnTo>
                  <a:lnTo>
                    <a:pt x="427318" y="84554"/>
                  </a:lnTo>
                  <a:lnTo>
                    <a:pt x="387942" y="105917"/>
                  </a:lnTo>
                  <a:lnTo>
                    <a:pt x="349979" y="129409"/>
                  </a:lnTo>
                  <a:lnTo>
                    <a:pt x="313509" y="154948"/>
                  </a:lnTo>
                  <a:lnTo>
                    <a:pt x="278616" y="182453"/>
                  </a:lnTo>
                  <a:lnTo>
                    <a:pt x="245380" y="211842"/>
                  </a:lnTo>
                  <a:lnTo>
                    <a:pt x="213884" y="243035"/>
                  </a:lnTo>
                  <a:lnTo>
                    <a:pt x="184209" y="275950"/>
                  </a:lnTo>
                  <a:lnTo>
                    <a:pt x="156438" y="310506"/>
                  </a:lnTo>
                  <a:lnTo>
                    <a:pt x="130652" y="346622"/>
                  </a:lnTo>
                  <a:lnTo>
                    <a:pt x="106933" y="384217"/>
                  </a:lnTo>
                  <a:lnTo>
                    <a:pt x="85364" y="423209"/>
                  </a:lnTo>
                  <a:lnTo>
                    <a:pt x="66025" y="463518"/>
                  </a:lnTo>
                  <a:lnTo>
                    <a:pt x="49000" y="505061"/>
                  </a:lnTo>
                  <a:lnTo>
                    <a:pt x="34368" y="547759"/>
                  </a:lnTo>
                  <a:lnTo>
                    <a:pt x="22214" y="591529"/>
                  </a:lnTo>
                  <a:lnTo>
                    <a:pt x="12618" y="636291"/>
                  </a:lnTo>
                  <a:lnTo>
                    <a:pt x="5662" y="681964"/>
                  </a:lnTo>
                  <a:lnTo>
                    <a:pt x="1429" y="728466"/>
                  </a:lnTo>
                  <a:lnTo>
                    <a:pt x="0" y="775715"/>
                  </a:lnTo>
                  <a:lnTo>
                    <a:pt x="1429" y="822965"/>
                  </a:lnTo>
                  <a:lnTo>
                    <a:pt x="5662" y="869467"/>
                  </a:lnTo>
                  <a:lnTo>
                    <a:pt x="12618" y="915140"/>
                  </a:lnTo>
                  <a:lnTo>
                    <a:pt x="22214" y="959902"/>
                  </a:lnTo>
                  <a:lnTo>
                    <a:pt x="34368" y="1003672"/>
                  </a:lnTo>
                  <a:lnTo>
                    <a:pt x="49000" y="1046370"/>
                  </a:lnTo>
                  <a:lnTo>
                    <a:pt x="66025" y="1087913"/>
                  </a:lnTo>
                  <a:lnTo>
                    <a:pt x="85364" y="1128222"/>
                  </a:lnTo>
                  <a:lnTo>
                    <a:pt x="106933" y="1167214"/>
                  </a:lnTo>
                  <a:lnTo>
                    <a:pt x="130652" y="1204809"/>
                  </a:lnTo>
                  <a:lnTo>
                    <a:pt x="156438" y="1240925"/>
                  </a:lnTo>
                  <a:lnTo>
                    <a:pt x="184209" y="1275481"/>
                  </a:lnTo>
                  <a:lnTo>
                    <a:pt x="213884" y="1308396"/>
                  </a:lnTo>
                  <a:lnTo>
                    <a:pt x="245380" y="1339589"/>
                  </a:lnTo>
                  <a:lnTo>
                    <a:pt x="278616" y="1368978"/>
                  </a:lnTo>
                  <a:lnTo>
                    <a:pt x="313509" y="1396483"/>
                  </a:lnTo>
                  <a:lnTo>
                    <a:pt x="349979" y="1422022"/>
                  </a:lnTo>
                  <a:lnTo>
                    <a:pt x="387942" y="1445513"/>
                  </a:lnTo>
                  <a:lnTo>
                    <a:pt x="427318" y="1466877"/>
                  </a:lnTo>
                  <a:lnTo>
                    <a:pt x="468024" y="1486032"/>
                  </a:lnTo>
                  <a:lnTo>
                    <a:pt x="509978" y="1502896"/>
                  </a:lnTo>
                  <a:lnTo>
                    <a:pt x="553099" y="1517388"/>
                  </a:lnTo>
                  <a:lnTo>
                    <a:pt x="597305" y="1529427"/>
                  </a:lnTo>
                  <a:lnTo>
                    <a:pt x="642513" y="1538932"/>
                  </a:lnTo>
                  <a:lnTo>
                    <a:pt x="688642" y="1545822"/>
                  </a:lnTo>
                  <a:lnTo>
                    <a:pt x="735610" y="1550016"/>
                  </a:lnTo>
                  <a:lnTo>
                    <a:pt x="783335" y="1551431"/>
                  </a:lnTo>
                  <a:lnTo>
                    <a:pt x="831048" y="1550016"/>
                  </a:lnTo>
                  <a:lnTo>
                    <a:pt x="878005" y="1545822"/>
                  </a:lnTo>
                  <a:lnTo>
                    <a:pt x="924125" y="1538932"/>
                  </a:lnTo>
                  <a:lnTo>
                    <a:pt x="969325" y="1529427"/>
                  </a:lnTo>
                  <a:lnTo>
                    <a:pt x="1013525" y="1517388"/>
                  </a:lnTo>
                  <a:lnTo>
                    <a:pt x="1056642" y="1502896"/>
                  </a:lnTo>
                  <a:lnTo>
                    <a:pt x="1098593" y="1486032"/>
                  </a:lnTo>
                  <a:lnTo>
                    <a:pt x="1139297" y="1466877"/>
                  </a:lnTo>
                  <a:lnTo>
                    <a:pt x="1178672" y="1445513"/>
                  </a:lnTo>
                  <a:lnTo>
                    <a:pt x="1216636" y="1422022"/>
                  </a:lnTo>
                  <a:lnTo>
                    <a:pt x="1253107" y="1396483"/>
                  </a:lnTo>
                  <a:lnTo>
                    <a:pt x="1288003" y="1368978"/>
                  </a:lnTo>
                  <a:lnTo>
                    <a:pt x="1321242" y="1339589"/>
                  </a:lnTo>
                  <a:lnTo>
                    <a:pt x="1352742" y="1308396"/>
                  </a:lnTo>
                  <a:lnTo>
                    <a:pt x="1382420" y="1275481"/>
                  </a:lnTo>
                  <a:lnTo>
                    <a:pt x="1410196" y="1240925"/>
                  </a:lnTo>
                  <a:lnTo>
                    <a:pt x="1435986" y="1204809"/>
                  </a:lnTo>
                  <a:lnTo>
                    <a:pt x="1459709" y="1167214"/>
                  </a:lnTo>
                  <a:lnTo>
                    <a:pt x="1481284" y="1128222"/>
                  </a:lnTo>
                  <a:lnTo>
                    <a:pt x="1500627" y="1087913"/>
                  </a:lnTo>
                  <a:lnTo>
                    <a:pt x="1517657" y="1046370"/>
                  </a:lnTo>
                  <a:lnTo>
                    <a:pt x="1532292" y="1003672"/>
                  </a:lnTo>
                  <a:lnTo>
                    <a:pt x="1544450" y="959902"/>
                  </a:lnTo>
                  <a:lnTo>
                    <a:pt x="1554049" y="915140"/>
                  </a:lnTo>
                  <a:lnTo>
                    <a:pt x="1561007" y="869467"/>
                  </a:lnTo>
                  <a:lnTo>
                    <a:pt x="1565242" y="822965"/>
                  </a:lnTo>
                  <a:lnTo>
                    <a:pt x="1566672" y="775715"/>
                  </a:lnTo>
                  <a:lnTo>
                    <a:pt x="1565242" y="728466"/>
                  </a:lnTo>
                  <a:lnTo>
                    <a:pt x="1561007" y="681964"/>
                  </a:lnTo>
                  <a:lnTo>
                    <a:pt x="1554049" y="636291"/>
                  </a:lnTo>
                  <a:lnTo>
                    <a:pt x="1544450" y="591529"/>
                  </a:lnTo>
                  <a:lnTo>
                    <a:pt x="1532292" y="547759"/>
                  </a:lnTo>
                  <a:lnTo>
                    <a:pt x="1517657" y="505061"/>
                  </a:lnTo>
                  <a:lnTo>
                    <a:pt x="1500627" y="463518"/>
                  </a:lnTo>
                  <a:lnTo>
                    <a:pt x="1481284" y="423209"/>
                  </a:lnTo>
                  <a:lnTo>
                    <a:pt x="1459709" y="384217"/>
                  </a:lnTo>
                  <a:lnTo>
                    <a:pt x="1435986" y="346622"/>
                  </a:lnTo>
                  <a:lnTo>
                    <a:pt x="1410196" y="310506"/>
                  </a:lnTo>
                  <a:lnTo>
                    <a:pt x="1382420" y="275950"/>
                  </a:lnTo>
                  <a:lnTo>
                    <a:pt x="1352742" y="243035"/>
                  </a:lnTo>
                  <a:lnTo>
                    <a:pt x="1321242" y="211842"/>
                  </a:lnTo>
                  <a:lnTo>
                    <a:pt x="1288003" y="182453"/>
                  </a:lnTo>
                  <a:lnTo>
                    <a:pt x="1253107" y="154948"/>
                  </a:lnTo>
                  <a:lnTo>
                    <a:pt x="1216636" y="129409"/>
                  </a:lnTo>
                  <a:lnTo>
                    <a:pt x="1178672" y="105917"/>
                  </a:lnTo>
                  <a:lnTo>
                    <a:pt x="1139297" y="84554"/>
                  </a:lnTo>
                  <a:lnTo>
                    <a:pt x="1098593" y="65399"/>
                  </a:lnTo>
                  <a:lnTo>
                    <a:pt x="1056642" y="48535"/>
                  </a:lnTo>
                  <a:lnTo>
                    <a:pt x="1013525" y="34043"/>
                  </a:lnTo>
                  <a:lnTo>
                    <a:pt x="969325" y="22004"/>
                  </a:lnTo>
                  <a:lnTo>
                    <a:pt x="924125" y="12499"/>
                  </a:lnTo>
                  <a:lnTo>
                    <a:pt x="878005" y="5609"/>
                  </a:lnTo>
                  <a:lnTo>
                    <a:pt x="831048" y="1415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8647" y="4238244"/>
              <a:ext cx="1567180" cy="1551940"/>
            </a:xfrm>
            <a:custGeom>
              <a:avLst/>
              <a:gdLst/>
              <a:ahLst/>
              <a:cxnLst/>
              <a:rect l="l" t="t" r="r" b="b"/>
              <a:pathLst>
                <a:path w="1567179" h="1551939">
                  <a:moveTo>
                    <a:pt x="0" y="775715"/>
                  </a:moveTo>
                  <a:lnTo>
                    <a:pt x="1429" y="728466"/>
                  </a:lnTo>
                  <a:lnTo>
                    <a:pt x="5662" y="681964"/>
                  </a:lnTo>
                  <a:lnTo>
                    <a:pt x="12618" y="636291"/>
                  </a:lnTo>
                  <a:lnTo>
                    <a:pt x="22214" y="591529"/>
                  </a:lnTo>
                  <a:lnTo>
                    <a:pt x="34368" y="547759"/>
                  </a:lnTo>
                  <a:lnTo>
                    <a:pt x="49000" y="505061"/>
                  </a:lnTo>
                  <a:lnTo>
                    <a:pt x="66025" y="463518"/>
                  </a:lnTo>
                  <a:lnTo>
                    <a:pt x="85364" y="423209"/>
                  </a:lnTo>
                  <a:lnTo>
                    <a:pt x="106933" y="384217"/>
                  </a:lnTo>
                  <a:lnTo>
                    <a:pt x="130652" y="346622"/>
                  </a:lnTo>
                  <a:lnTo>
                    <a:pt x="156438" y="310506"/>
                  </a:lnTo>
                  <a:lnTo>
                    <a:pt x="184209" y="275950"/>
                  </a:lnTo>
                  <a:lnTo>
                    <a:pt x="213884" y="243035"/>
                  </a:lnTo>
                  <a:lnTo>
                    <a:pt x="245380" y="211842"/>
                  </a:lnTo>
                  <a:lnTo>
                    <a:pt x="278616" y="182453"/>
                  </a:lnTo>
                  <a:lnTo>
                    <a:pt x="313509" y="154948"/>
                  </a:lnTo>
                  <a:lnTo>
                    <a:pt x="349979" y="129409"/>
                  </a:lnTo>
                  <a:lnTo>
                    <a:pt x="387942" y="105917"/>
                  </a:lnTo>
                  <a:lnTo>
                    <a:pt x="427318" y="84554"/>
                  </a:lnTo>
                  <a:lnTo>
                    <a:pt x="468024" y="65399"/>
                  </a:lnTo>
                  <a:lnTo>
                    <a:pt x="509978" y="48535"/>
                  </a:lnTo>
                  <a:lnTo>
                    <a:pt x="553099" y="34043"/>
                  </a:lnTo>
                  <a:lnTo>
                    <a:pt x="597305" y="22004"/>
                  </a:lnTo>
                  <a:lnTo>
                    <a:pt x="642513" y="12499"/>
                  </a:lnTo>
                  <a:lnTo>
                    <a:pt x="688642" y="5609"/>
                  </a:lnTo>
                  <a:lnTo>
                    <a:pt x="735610" y="1415"/>
                  </a:lnTo>
                  <a:lnTo>
                    <a:pt x="783335" y="0"/>
                  </a:lnTo>
                  <a:lnTo>
                    <a:pt x="831048" y="1415"/>
                  </a:lnTo>
                  <a:lnTo>
                    <a:pt x="878005" y="5609"/>
                  </a:lnTo>
                  <a:lnTo>
                    <a:pt x="924125" y="12499"/>
                  </a:lnTo>
                  <a:lnTo>
                    <a:pt x="969325" y="22004"/>
                  </a:lnTo>
                  <a:lnTo>
                    <a:pt x="1013525" y="34043"/>
                  </a:lnTo>
                  <a:lnTo>
                    <a:pt x="1056642" y="48535"/>
                  </a:lnTo>
                  <a:lnTo>
                    <a:pt x="1098593" y="65399"/>
                  </a:lnTo>
                  <a:lnTo>
                    <a:pt x="1139297" y="84554"/>
                  </a:lnTo>
                  <a:lnTo>
                    <a:pt x="1178672" y="105917"/>
                  </a:lnTo>
                  <a:lnTo>
                    <a:pt x="1216636" y="129409"/>
                  </a:lnTo>
                  <a:lnTo>
                    <a:pt x="1253107" y="154948"/>
                  </a:lnTo>
                  <a:lnTo>
                    <a:pt x="1288003" y="182453"/>
                  </a:lnTo>
                  <a:lnTo>
                    <a:pt x="1321242" y="211842"/>
                  </a:lnTo>
                  <a:lnTo>
                    <a:pt x="1352742" y="243035"/>
                  </a:lnTo>
                  <a:lnTo>
                    <a:pt x="1382420" y="275950"/>
                  </a:lnTo>
                  <a:lnTo>
                    <a:pt x="1410196" y="310506"/>
                  </a:lnTo>
                  <a:lnTo>
                    <a:pt x="1435986" y="346622"/>
                  </a:lnTo>
                  <a:lnTo>
                    <a:pt x="1459709" y="384217"/>
                  </a:lnTo>
                  <a:lnTo>
                    <a:pt x="1481284" y="423209"/>
                  </a:lnTo>
                  <a:lnTo>
                    <a:pt x="1500627" y="463518"/>
                  </a:lnTo>
                  <a:lnTo>
                    <a:pt x="1517657" y="505061"/>
                  </a:lnTo>
                  <a:lnTo>
                    <a:pt x="1532292" y="547759"/>
                  </a:lnTo>
                  <a:lnTo>
                    <a:pt x="1544450" y="591529"/>
                  </a:lnTo>
                  <a:lnTo>
                    <a:pt x="1554049" y="636291"/>
                  </a:lnTo>
                  <a:lnTo>
                    <a:pt x="1561007" y="681964"/>
                  </a:lnTo>
                  <a:lnTo>
                    <a:pt x="1565242" y="728466"/>
                  </a:lnTo>
                  <a:lnTo>
                    <a:pt x="1566672" y="775715"/>
                  </a:lnTo>
                  <a:lnTo>
                    <a:pt x="1565242" y="822965"/>
                  </a:lnTo>
                  <a:lnTo>
                    <a:pt x="1561007" y="869467"/>
                  </a:lnTo>
                  <a:lnTo>
                    <a:pt x="1554049" y="915140"/>
                  </a:lnTo>
                  <a:lnTo>
                    <a:pt x="1544450" y="959902"/>
                  </a:lnTo>
                  <a:lnTo>
                    <a:pt x="1532292" y="1003672"/>
                  </a:lnTo>
                  <a:lnTo>
                    <a:pt x="1517657" y="1046370"/>
                  </a:lnTo>
                  <a:lnTo>
                    <a:pt x="1500627" y="1087913"/>
                  </a:lnTo>
                  <a:lnTo>
                    <a:pt x="1481284" y="1128222"/>
                  </a:lnTo>
                  <a:lnTo>
                    <a:pt x="1459709" y="1167214"/>
                  </a:lnTo>
                  <a:lnTo>
                    <a:pt x="1435986" y="1204809"/>
                  </a:lnTo>
                  <a:lnTo>
                    <a:pt x="1410196" y="1240925"/>
                  </a:lnTo>
                  <a:lnTo>
                    <a:pt x="1382420" y="1275481"/>
                  </a:lnTo>
                  <a:lnTo>
                    <a:pt x="1352742" y="1308396"/>
                  </a:lnTo>
                  <a:lnTo>
                    <a:pt x="1321242" y="1339589"/>
                  </a:lnTo>
                  <a:lnTo>
                    <a:pt x="1288003" y="1368978"/>
                  </a:lnTo>
                  <a:lnTo>
                    <a:pt x="1253107" y="1396483"/>
                  </a:lnTo>
                  <a:lnTo>
                    <a:pt x="1216636" y="1422022"/>
                  </a:lnTo>
                  <a:lnTo>
                    <a:pt x="1178672" y="1445513"/>
                  </a:lnTo>
                  <a:lnTo>
                    <a:pt x="1139297" y="1466877"/>
                  </a:lnTo>
                  <a:lnTo>
                    <a:pt x="1098593" y="1486032"/>
                  </a:lnTo>
                  <a:lnTo>
                    <a:pt x="1056642" y="1502896"/>
                  </a:lnTo>
                  <a:lnTo>
                    <a:pt x="1013525" y="1517388"/>
                  </a:lnTo>
                  <a:lnTo>
                    <a:pt x="969325" y="1529427"/>
                  </a:lnTo>
                  <a:lnTo>
                    <a:pt x="924125" y="1538932"/>
                  </a:lnTo>
                  <a:lnTo>
                    <a:pt x="878005" y="1545822"/>
                  </a:lnTo>
                  <a:lnTo>
                    <a:pt x="831048" y="1550016"/>
                  </a:lnTo>
                  <a:lnTo>
                    <a:pt x="783335" y="1551431"/>
                  </a:lnTo>
                  <a:lnTo>
                    <a:pt x="735610" y="1550016"/>
                  </a:lnTo>
                  <a:lnTo>
                    <a:pt x="688642" y="1545822"/>
                  </a:lnTo>
                  <a:lnTo>
                    <a:pt x="642513" y="1538932"/>
                  </a:lnTo>
                  <a:lnTo>
                    <a:pt x="597305" y="1529427"/>
                  </a:lnTo>
                  <a:lnTo>
                    <a:pt x="553099" y="1517388"/>
                  </a:lnTo>
                  <a:lnTo>
                    <a:pt x="509978" y="1502896"/>
                  </a:lnTo>
                  <a:lnTo>
                    <a:pt x="468024" y="1486032"/>
                  </a:lnTo>
                  <a:lnTo>
                    <a:pt x="427318" y="1466877"/>
                  </a:lnTo>
                  <a:lnTo>
                    <a:pt x="387942" y="1445513"/>
                  </a:lnTo>
                  <a:lnTo>
                    <a:pt x="349979" y="1422022"/>
                  </a:lnTo>
                  <a:lnTo>
                    <a:pt x="313509" y="1396483"/>
                  </a:lnTo>
                  <a:lnTo>
                    <a:pt x="278616" y="1368978"/>
                  </a:lnTo>
                  <a:lnTo>
                    <a:pt x="245380" y="1339589"/>
                  </a:lnTo>
                  <a:lnTo>
                    <a:pt x="213884" y="1308396"/>
                  </a:lnTo>
                  <a:lnTo>
                    <a:pt x="184209" y="1275481"/>
                  </a:lnTo>
                  <a:lnTo>
                    <a:pt x="156438" y="1240925"/>
                  </a:lnTo>
                  <a:lnTo>
                    <a:pt x="130652" y="1204809"/>
                  </a:lnTo>
                  <a:lnTo>
                    <a:pt x="106933" y="1167214"/>
                  </a:lnTo>
                  <a:lnTo>
                    <a:pt x="85364" y="1128222"/>
                  </a:lnTo>
                  <a:lnTo>
                    <a:pt x="66025" y="1087913"/>
                  </a:lnTo>
                  <a:lnTo>
                    <a:pt x="49000" y="1046370"/>
                  </a:lnTo>
                  <a:lnTo>
                    <a:pt x="34368" y="1003672"/>
                  </a:lnTo>
                  <a:lnTo>
                    <a:pt x="22214" y="959902"/>
                  </a:lnTo>
                  <a:lnTo>
                    <a:pt x="12618" y="915140"/>
                  </a:lnTo>
                  <a:lnTo>
                    <a:pt x="5662" y="869467"/>
                  </a:lnTo>
                  <a:lnTo>
                    <a:pt x="1429" y="822965"/>
                  </a:lnTo>
                  <a:lnTo>
                    <a:pt x="0" y="775715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3803" y="4678680"/>
              <a:ext cx="1357883" cy="614172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01428" y="2209277"/>
          <a:ext cx="6755764" cy="1863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School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ts val="106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Adopted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06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Proposed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Variance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7170" algn="ctr">
                        <a:lnSpc>
                          <a:spcPts val="1065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ESSER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21336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Positions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ts val="1065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12700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Oasis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Elementary</a:t>
                      </a:r>
                      <a:r>
                        <a:rPr sz="11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North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66.75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64.00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3.34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67.34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31115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Oasis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Elementary</a:t>
                      </a:r>
                      <a:r>
                        <a:rPr sz="11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South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70.25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68.50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7.33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75.83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31115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Oasis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Middle</a:t>
                      </a:r>
                      <a:r>
                        <a:rPr sz="11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School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65.50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63.75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6.33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70.08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31115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Oasis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School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59.00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62.25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3.25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67.25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1115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Administration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34.00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29.00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29.00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Sub-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Total: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295.50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287.50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8.00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22.00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309.50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8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Substitutes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08585" algn="r">
                        <a:lnSpc>
                          <a:spcPts val="128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17475" algn="r">
                        <a:lnSpc>
                          <a:spcPts val="128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ts val="128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36525" algn="r">
                        <a:lnSpc>
                          <a:spcPts val="128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28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263067" y="4265669"/>
            <a:ext cx="7499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latin typeface="Calibri"/>
                <a:cs typeface="Calibri"/>
              </a:rPr>
              <a:t>Grand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Total: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1270" y="4265669"/>
            <a:ext cx="4025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Calibri"/>
                <a:cs typeface="Calibri"/>
              </a:rPr>
              <a:t>360.50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2342" y="4265669"/>
            <a:ext cx="4025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Calibri"/>
                <a:cs typeface="Calibri"/>
              </a:rPr>
              <a:t>352.50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9143" y="4265669"/>
            <a:ext cx="3168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latin typeface="Calibri"/>
                <a:cs typeface="Calibri"/>
              </a:rPr>
              <a:t>-</a:t>
            </a:r>
            <a:r>
              <a:rPr sz="1100" b="1" spc="-20" dirty="0">
                <a:latin typeface="Calibri"/>
                <a:cs typeface="Calibri"/>
              </a:rPr>
              <a:t>8.00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1066" y="4265669"/>
            <a:ext cx="33591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Calibri"/>
                <a:cs typeface="Calibri"/>
              </a:rPr>
              <a:t>22.00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35431" y="4265669"/>
            <a:ext cx="4025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Calibri"/>
                <a:cs typeface="Calibri"/>
              </a:rPr>
              <a:t>374.50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04644" y="4268878"/>
            <a:ext cx="6743700" cy="9525"/>
            <a:chOff x="2104644" y="4268878"/>
            <a:chExt cx="6743700" cy="9525"/>
          </a:xfrm>
        </p:grpSpPr>
        <p:sp>
          <p:nvSpPr>
            <p:cNvPr id="18" name="object 18"/>
            <p:cNvSpPr/>
            <p:nvPr/>
          </p:nvSpPr>
          <p:spPr>
            <a:xfrm>
              <a:off x="2109399" y="4268878"/>
              <a:ext cx="6734175" cy="9525"/>
            </a:xfrm>
            <a:custGeom>
              <a:avLst/>
              <a:gdLst/>
              <a:ahLst/>
              <a:cxnLst/>
              <a:rect l="l" t="t" r="r" b="b"/>
              <a:pathLst>
                <a:path w="6734175" h="9525">
                  <a:moveTo>
                    <a:pt x="6734153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6734153" y="9491"/>
                  </a:lnTo>
                  <a:lnTo>
                    <a:pt x="67341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04644" y="4268878"/>
              <a:ext cx="6743700" cy="9525"/>
            </a:xfrm>
            <a:custGeom>
              <a:avLst/>
              <a:gdLst/>
              <a:ahLst/>
              <a:cxnLst/>
              <a:rect l="l" t="t" r="r" b="b"/>
              <a:pathLst>
                <a:path w="6743700" h="9525">
                  <a:moveTo>
                    <a:pt x="0" y="0"/>
                  </a:moveTo>
                  <a:lnTo>
                    <a:pt x="0" y="9491"/>
                  </a:lnTo>
                  <a:lnTo>
                    <a:pt x="6743601" y="9491"/>
                  </a:lnTo>
                  <a:lnTo>
                    <a:pt x="6743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104644" y="4459333"/>
            <a:ext cx="6743700" cy="29209"/>
            <a:chOff x="2104644" y="4459333"/>
            <a:chExt cx="6743700" cy="29209"/>
          </a:xfrm>
        </p:grpSpPr>
        <p:sp>
          <p:nvSpPr>
            <p:cNvPr id="21" name="object 21"/>
            <p:cNvSpPr/>
            <p:nvPr/>
          </p:nvSpPr>
          <p:spPr>
            <a:xfrm>
              <a:off x="2109399" y="4459333"/>
              <a:ext cx="6734175" cy="9525"/>
            </a:xfrm>
            <a:custGeom>
              <a:avLst/>
              <a:gdLst/>
              <a:ahLst/>
              <a:cxnLst/>
              <a:rect l="l" t="t" r="r" b="b"/>
              <a:pathLst>
                <a:path w="6734175" h="9525">
                  <a:moveTo>
                    <a:pt x="6734153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6734153" y="9491"/>
                  </a:lnTo>
                  <a:lnTo>
                    <a:pt x="67341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04644" y="4459333"/>
              <a:ext cx="6743700" cy="9525"/>
            </a:xfrm>
            <a:custGeom>
              <a:avLst/>
              <a:gdLst/>
              <a:ahLst/>
              <a:cxnLst/>
              <a:rect l="l" t="t" r="r" b="b"/>
              <a:pathLst>
                <a:path w="6743700" h="9525">
                  <a:moveTo>
                    <a:pt x="0" y="0"/>
                  </a:moveTo>
                  <a:lnTo>
                    <a:pt x="0" y="9491"/>
                  </a:lnTo>
                  <a:lnTo>
                    <a:pt x="6743601" y="9491"/>
                  </a:lnTo>
                  <a:lnTo>
                    <a:pt x="6743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09399" y="4478632"/>
              <a:ext cx="6734175" cy="9525"/>
            </a:xfrm>
            <a:custGeom>
              <a:avLst/>
              <a:gdLst/>
              <a:ahLst/>
              <a:cxnLst/>
              <a:rect l="l" t="t" r="r" b="b"/>
              <a:pathLst>
                <a:path w="6734175" h="9525">
                  <a:moveTo>
                    <a:pt x="6734153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6734153" y="9491"/>
                  </a:lnTo>
                  <a:lnTo>
                    <a:pt x="67341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4644" y="4478632"/>
              <a:ext cx="6743700" cy="9525"/>
            </a:xfrm>
            <a:custGeom>
              <a:avLst/>
              <a:gdLst/>
              <a:ahLst/>
              <a:cxnLst/>
              <a:rect l="l" t="t" r="r" b="b"/>
              <a:pathLst>
                <a:path w="6743700" h="9525">
                  <a:moveTo>
                    <a:pt x="0" y="0"/>
                  </a:moveTo>
                  <a:lnTo>
                    <a:pt x="0" y="9491"/>
                  </a:lnTo>
                  <a:lnTo>
                    <a:pt x="6743601" y="9491"/>
                  </a:lnTo>
                  <a:lnTo>
                    <a:pt x="6743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457200"/>
            <a:chOff x="0" y="0"/>
            <a:chExt cx="1218946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1480"/>
              <a:ext cx="12189460" cy="45720"/>
            </a:xfrm>
            <a:custGeom>
              <a:avLst/>
              <a:gdLst/>
              <a:ahLst/>
              <a:cxnLst/>
              <a:rect l="l" t="t" r="r" b="b"/>
              <a:pathLst>
                <a:path w="12189460" h="45720">
                  <a:moveTo>
                    <a:pt x="121889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88952" y="457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4394" y="761441"/>
            <a:ext cx="426440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entury Gothic" panose="020B0502020202020204" pitchFamily="34" charset="0"/>
              </a:rPr>
              <a:t>Personnel</a:t>
            </a:r>
            <a:endParaRPr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78314" y="4594605"/>
            <a:ext cx="1579880" cy="1565910"/>
            <a:chOff x="9878314" y="4594605"/>
            <a:chExt cx="1579880" cy="1565910"/>
          </a:xfrm>
        </p:grpSpPr>
        <p:sp>
          <p:nvSpPr>
            <p:cNvPr id="7" name="object 7"/>
            <p:cNvSpPr/>
            <p:nvPr/>
          </p:nvSpPr>
          <p:spPr>
            <a:xfrm>
              <a:off x="9884664" y="4600955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783335" y="0"/>
                  </a:moveTo>
                  <a:lnTo>
                    <a:pt x="735623" y="1416"/>
                  </a:lnTo>
                  <a:lnTo>
                    <a:pt x="688666" y="5613"/>
                  </a:lnTo>
                  <a:lnTo>
                    <a:pt x="642546" y="12508"/>
                  </a:lnTo>
                  <a:lnTo>
                    <a:pt x="597346" y="22021"/>
                  </a:lnTo>
                  <a:lnTo>
                    <a:pt x="553146" y="34069"/>
                  </a:lnTo>
                  <a:lnTo>
                    <a:pt x="510029" y="48573"/>
                  </a:lnTo>
                  <a:lnTo>
                    <a:pt x="468078" y="65451"/>
                  </a:lnTo>
                  <a:lnTo>
                    <a:pt x="427374" y="84621"/>
                  </a:lnTo>
                  <a:lnTo>
                    <a:pt x="387999" y="106002"/>
                  </a:lnTo>
                  <a:lnTo>
                    <a:pt x="350035" y="129514"/>
                  </a:lnTo>
                  <a:lnTo>
                    <a:pt x="313564" y="155075"/>
                  </a:lnTo>
                  <a:lnTo>
                    <a:pt x="278668" y="182604"/>
                  </a:lnTo>
                  <a:lnTo>
                    <a:pt x="245429" y="212019"/>
                  </a:lnTo>
                  <a:lnTo>
                    <a:pt x="213929" y="243240"/>
                  </a:lnTo>
                  <a:lnTo>
                    <a:pt x="184251" y="276185"/>
                  </a:lnTo>
                  <a:lnTo>
                    <a:pt x="156475" y="310774"/>
                  </a:lnTo>
                  <a:lnTo>
                    <a:pt x="130685" y="346924"/>
                  </a:lnTo>
                  <a:lnTo>
                    <a:pt x="106962" y="384556"/>
                  </a:lnTo>
                  <a:lnTo>
                    <a:pt x="85387" y="423586"/>
                  </a:lnTo>
                  <a:lnTo>
                    <a:pt x="66044" y="463936"/>
                  </a:lnTo>
                  <a:lnTo>
                    <a:pt x="49014" y="505522"/>
                  </a:lnTo>
                  <a:lnTo>
                    <a:pt x="34379" y="548265"/>
                  </a:lnTo>
                  <a:lnTo>
                    <a:pt x="22221" y="592082"/>
                  </a:lnTo>
                  <a:lnTo>
                    <a:pt x="12622" y="636894"/>
                  </a:lnTo>
                  <a:lnTo>
                    <a:pt x="5664" y="682617"/>
                  </a:lnTo>
                  <a:lnTo>
                    <a:pt x="1429" y="729172"/>
                  </a:lnTo>
                  <a:lnTo>
                    <a:pt x="0" y="776478"/>
                  </a:lnTo>
                  <a:lnTo>
                    <a:pt x="1429" y="823779"/>
                  </a:lnTo>
                  <a:lnTo>
                    <a:pt x="5664" y="870331"/>
                  </a:lnTo>
                  <a:lnTo>
                    <a:pt x="12622" y="916051"/>
                  </a:lnTo>
                  <a:lnTo>
                    <a:pt x="22221" y="960860"/>
                  </a:lnTo>
                  <a:lnTo>
                    <a:pt x="34379" y="1004676"/>
                  </a:lnTo>
                  <a:lnTo>
                    <a:pt x="49014" y="1047417"/>
                  </a:lnTo>
                  <a:lnTo>
                    <a:pt x="66044" y="1089003"/>
                  </a:lnTo>
                  <a:lnTo>
                    <a:pt x="85387" y="1129352"/>
                  </a:lnTo>
                  <a:lnTo>
                    <a:pt x="106962" y="1168383"/>
                  </a:lnTo>
                  <a:lnTo>
                    <a:pt x="130685" y="1206014"/>
                  </a:lnTo>
                  <a:lnTo>
                    <a:pt x="156475" y="1242165"/>
                  </a:lnTo>
                  <a:lnTo>
                    <a:pt x="184251" y="1276754"/>
                  </a:lnTo>
                  <a:lnTo>
                    <a:pt x="213929" y="1309700"/>
                  </a:lnTo>
                  <a:lnTo>
                    <a:pt x="245429" y="1340922"/>
                  </a:lnTo>
                  <a:lnTo>
                    <a:pt x="278668" y="1370339"/>
                  </a:lnTo>
                  <a:lnTo>
                    <a:pt x="313564" y="1397869"/>
                  </a:lnTo>
                  <a:lnTo>
                    <a:pt x="350035" y="1423431"/>
                  </a:lnTo>
                  <a:lnTo>
                    <a:pt x="387999" y="1446944"/>
                  </a:lnTo>
                  <a:lnTo>
                    <a:pt x="427374" y="1468327"/>
                  </a:lnTo>
                  <a:lnTo>
                    <a:pt x="468078" y="1487499"/>
                  </a:lnTo>
                  <a:lnTo>
                    <a:pt x="510029" y="1504378"/>
                  </a:lnTo>
                  <a:lnTo>
                    <a:pt x="553146" y="1518882"/>
                  </a:lnTo>
                  <a:lnTo>
                    <a:pt x="597346" y="1530932"/>
                  </a:lnTo>
                  <a:lnTo>
                    <a:pt x="642546" y="1540446"/>
                  </a:lnTo>
                  <a:lnTo>
                    <a:pt x="688666" y="1547341"/>
                  </a:lnTo>
                  <a:lnTo>
                    <a:pt x="735623" y="1551538"/>
                  </a:lnTo>
                  <a:lnTo>
                    <a:pt x="783335" y="1552956"/>
                  </a:lnTo>
                  <a:lnTo>
                    <a:pt x="831048" y="1551538"/>
                  </a:lnTo>
                  <a:lnTo>
                    <a:pt x="878005" y="1547341"/>
                  </a:lnTo>
                  <a:lnTo>
                    <a:pt x="924125" y="1540446"/>
                  </a:lnTo>
                  <a:lnTo>
                    <a:pt x="969325" y="1530932"/>
                  </a:lnTo>
                  <a:lnTo>
                    <a:pt x="1013525" y="1518882"/>
                  </a:lnTo>
                  <a:lnTo>
                    <a:pt x="1056642" y="1504378"/>
                  </a:lnTo>
                  <a:lnTo>
                    <a:pt x="1098593" y="1487499"/>
                  </a:lnTo>
                  <a:lnTo>
                    <a:pt x="1139297" y="1468327"/>
                  </a:lnTo>
                  <a:lnTo>
                    <a:pt x="1178672" y="1446944"/>
                  </a:lnTo>
                  <a:lnTo>
                    <a:pt x="1216636" y="1423431"/>
                  </a:lnTo>
                  <a:lnTo>
                    <a:pt x="1253107" y="1397869"/>
                  </a:lnTo>
                  <a:lnTo>
                    <a:pt x="1288003" y="1370339"/>
                  </a:lnTo>
                  <a:lnTo>
                    <a:pt x="1321242" y="1340922"/>
                  </a:lnTo>
                  <a:lnTo>
                    <a:pt x="1352742" y="1309700"/>
                  </a:lnTo>
                  <a:lnTo>
                    <a:pt x="1382420" y="1276754"/>
                  </a:lnTo>
                  <a:lnTo>
                    <a:pt x="1410196" y="1242165"/>
                  </a:lnTo>
                  <a:lnTo>
                    <a:pt x="1435986" y="1206014"/>
                  </a:lnTo>
                  <a:lnTo>
                    <a:pt x="1459709" y="1168383"/>
                  </a:lnTo>
                  <a:lnTo>
                    <a:pt x="1481284" y="1129352"/>
                  </a:lnTo>
                  <a:lnTo>
                    <a:pt x="1500627" y="1089003"/>
                  </a:lnTo>
                  <a:lnTo>
                    <a:pt x="1517657" y="1047417"/>
                  </a:lnTo>
                  <a:lnTo>
                    <a:pt x="1532292" y="1004676"/>
                  </a:lnTo>
                  <a:lnTo>
                    <a:pt x="1544450" y="960860"/>
                  </a:lnTo>
                  <a:lnTo>
                    <a:pt x="1554049" y="916051"/>
                  </a:lnTo>
                  <a:lnTo>
                    <a:pt x="1561007" y="870331"/>
                  </a:lnTo>
                  <a:lnTo>
                    <a:pt x="1565242" y="823779"/>
                  </a:lnTo>
                  <a:lnTo>
                    <a:pt x="1566671" y="776478"/>
                  </a:lnTo>
                  <a:lnTo>
                    <a:pt x="1565242" y="729172"/>
                  </a:lnTo>
                  <a:lnTo>
                    <a:pt x="1561007" y="682617"/>
                  </a:lnTo>
                  <a:lnTo>
                    <a:pt x="1554049" y="636894"/>
                  </a:lnTo>
                  <a:lnTo>
                    <a:pt x="1544450" y="592082"/>
                  </a:lnTo>
                  <a:lnTo>
                    <a:pt x="1532292" y="548265"/>
                  </a:lnTo>
                  <a:lnTo>
                    <a:pt x="1517657" y="505522"/>
                  </a:lnTo>
                  <a:lnTo>
                    <a:pt x="1500627" y="463936"/>
                  </a:lnTo>
                  <a:lnTo>
                    <a:pt x="1481284" y="423586"/>
                  </a:lnTo>
                  <a:lnTo>
                    <a:pt x="1459709" y="384556"/>
                  </a:lnTo>
                  <a:lnTo>
                    <a:pt x="1435986" y="346924"/>
                  </a:lnTo>
                  <a:lnTo>
                    <a:pt x="1410196" y="310774"/>
                  </a:lnTo>
                  <a:lnTo>
                    <a:pt x="1382420" y="276185"/>
                  </a:lnTo>
                  <a:lnTo>
                    <a:pt x="1352742" y="243240"/>
                  </a:lnTo>
                  <a:lnTo>
                    <a:pt x="1321242" y="212019"/>
                  </a:lnTo>
                  <a:lnTo>
                    <a:pt x="1288003" y="182604"/>
                  </a:lnTo>
                  <a:lnTo>
                    <a:pt x="1253107" y="155075"/>
                  </a:lnTo>
                  <a:lnTo>
                    <a:pt x="1216636" y="129514"/>
                  </a:lnTo>
                  <a:lnTo>
                    <a:pt x="1178672" y="106002"/>
                  </a:lnTo>
                  <a:lnTo>
                    <a:pt x="1139297" y="84621"/>
                  </a:lnTo>
                  <a:lnTo>
                    <a:pt x="1098593" y="65451"/>
                  </a:lnTo>
                  <a:lnTo>
                    <a:pt x="1056642" y="48573"/>
                  </a:lnTo>
                  <a:lnTo>
                    <a:pt x="1013525" y="34069"/>
                  </a:lnTo>
                  <a:lnTo>
                    <a:pt x="969325" y="22021"/>
                  </a:lnTo>
                  <a:lnTo>
                    <a:pt x="924125" y="12508"/>
                  </a:lnTo>
                  <a:lnTo>
                    <a:pt x="878005" y="5613"/>
                  </a:lnTo>
                  <a:lnTo>
                    <a:pt x="831048" y="1416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84664" y="4600955"/>
              <a:ext cx="1567180" cy="1553210"/>
            </a:xfrm>
            <a:custGeom>
              <a:avLst/>
              <a:gdLst/>
              <a:ahLst/>
              <a:cxnLst/>
              <a:rect l="l" t="t" r="r" b="b"/>
              <a:pathLst>
                <a:path w="1567179" h="1553210">
                  <a:moveTo>
                    <a:pt x="0" y="776478"/>
                  </a:moveTo>
                  <a:lnTo>
                    <a:pt x="1429" y="729172"/>
                  </a:lnTo>
                  <a:lnTo>
                    <a:pt x="5664" y="682617"/>
                  </a:lnTo>
                  <a:lnTo>
                    <a:pt x="12622" y="636894"/>
                  </a:lnTo>
                  <a:lnTo>
                    <a:pt x="22221" y="592082"/>
                  </a:lnTo>
                  <a:lnTo>
                    <a:pt x="34379" y="548265"/>
                  </a:lnTo>
                  <a:lnTo>
                    <a:pt x="49014" y="505522"/>
                  </a:lnTo>
                  <a:lnTo>
                    <a:pt x="66044" y="463936"/>
                  </a:lnTo>
                  <a:lnTo>
                    <a:pt x="85387" y="423586"/>
                  </a:lnTo>
                  <a:lnTo>
                    <a:pt x="106962" y="384556"/>
                  </a:lnTo>
                  <a:lnTo>
                    <a:pt x="130685" y="346924"/>
                  </a:lnTo>
                  <a:lnTo>
                    <a:pt x="156475" y="310774"/>
                  </a:lnTo>
                  <a:lnTo>
                    <a:pt x="184251" y="276185"/>
                  </a:lnTo>
                  <a:lnTo>
                    <a:pt x="213929" y="243240"/>
                  </a:lnTo>
                  <a:lnTo>
                    <a:pt x="245429" y="212019"/>
                  </a:lnTo>
                  <a:lnTo>
                    <a:pt x="278668" y="182604"/>
                  </a:lnTo>
                  <a:lnTo>
                    <a:pt x="313564" y="155075"/>
                  </a:lnTo>
                  <a:lnTo>
                    <a:pt x="350035" y="129514"/>
                  </a:lnTo>
                  <a:lnTo>
                    <a:pt x="387999" y="106002"/>
                  </a:lnTo>
                  <a:lnTo>
                    <a:pt x="427374" y="84621"/>
                  </a:lnTo>
                  <a:lnTo>
                    <a:pt x="468078" y="65451"/>
                  </a:lnTo>
                  <a:lnTo>
                    <a:pt x="510029" y="48573"/>
                  </a:lnTo>
                  <a:lnTo>
                    <a:pt x="553146" y="34069"/>
                  </a:lnTo>
                  <a:lnTo>
                    <a:pt x="597346" y="22021"/>
                  </a:lnTo>
                  <a:lnTo>
                    <a:pt x="642546" y="12508"/>
                  </a:lnTo>
                  <a:lnTo>
                    <a:pt x="688666" y="5613"/>
                  </a:lnTo>
                  <a:lnTo>
                    <a:pt x="735623" y="1416"/>
                  </a:lnTo>
                  <a:lnTo>
                    <a:pt x="783335" y="0"/>
                  </a:lnTo>
                  <a:lnTo>
                    <a:pt x="831048" y="1416"/>
                  </a:lnTo>
                  <a:lnTo>
                    <a:pt x="878005" y="5613"/>
                  </a:lnTo>
                  <a:lnTo>
                    <a:pt x="924125" y="12508"/>
                  </a:lnTo>
                  <a:lnTo>
                    <a:pt x="969325" y="22021"/>
                  </a:lnTo>
                  <a:lnTo>
                    <a:pt x="1013525" y="34069"/>
                  </a:lnTo>
                  <a:lnTo>
                    <a:pt x="1056642" y="48573"/>
                  </a:lnTo>
                  <a:lnTo>
                    <a:pt x="1098593" y="65451"/>
                  </a:lnTo>
                  <a:lnTo>
                    <a:pt x="1139297" y="84621"/>
                  </a:lnTo>
                  <a:lnTo>
                    <a:pt x="1178672" y="106002"/>
                  </a:lnTo>
                  <a:lnTo>
                    <a:pt x="1216636" y="129514"/>
                  </a:lnTo>
                  <a:lnTo>
                    <a:pt x="1253107" y="155075"/>
                  </a:lnTo>
                  <a:lnTo>
                    <a:pt x="1288003" y="182604"/>
                  </a:lnTo>
                  <a:lnTo>
                    <a:pt x="1321242" y="212019"/>
                  </a:lnTo>
                  <a:lnTo>
                    <a:pt x="1352742" y="243240"/>
                  </a:lnTo>
                  <a:lnTo>
                    <a:pt x="1382420" y="276185"/>
                  </a:lnTo>
                  <a:lnTo>
                    <a:pt x="1410196" y="310774"/>
                  </a:lnTo>
                  <a:lnTo>
                    <a:pt x="1435986" y="346924"/>
                  </a:lnTo>
                  <a:lnTo>
                    <a:pt x="1459709" y="384556"/>
                  </a:lnTo>
                  <a:lnTo>
                    <a:pt x="1481284" y="423586"/>
                  </a:lnTo>
                  <a:lnTo>
                    <a:pt x="1500627" y="463936"/>
                  </a:lnTo>
                  <a:lnTo>
                    <a:pt x="1517657" y="505522"/>
                  </a:lnTo>
                  <a:lnTo>
                    <a:pt x="1532292" y="548265"/>
                  </a:lnTo>
                  <a:lnTo>
                    <a:pt x="1544450" y="592082"/>
                  </a:lnTo>
                  <a:lnTo>
                    <a:pt x="1554049" y="636894"/>
                  </a:lnTo>
                  <a:lnTo>
                    <a:pt x="1561007" y="682617"/>
                  </a:lnTo>
                  <a:lnTo>
                    <a:pt x="1565242" y="729172"/>
                  </a:lnTo>
                  <a:lnTo>
                    <a:pt x="1566671" y="776478"/>
                  </a:lnTo>
                  <a:lnTo>
                    <a:pt x="1565242" y="823779"/>
                  </a:lnTo>
                  <a:lnTo>
                    <a:pt x="1561007" y="870331"/>
                  </a:lnTo>
                  <a:lnTo>
                    <a:pt x="1554049" y="916051"/>
                  </a:lnTo>
                  <a:lnTo>
                    <a:pt x="1544450" y="960860"/>
                  </a:lnTo>
                  <a:lnTo>
                    <a:pt x="1532292" y="1004676"/>
                  </a:lnTo>
                  <a:lnTo>
                    <a:pt x="1517657" y="1047417"/>
                  </a:lnTo>
                  <a:lnTo>
                    <a:pt x="1500627" y="1089003"/>
                  </a:lnTo>
                  <a:lnTo>
                    <a:pt x="1481284" y="1129352"/>
                  </a:lnTo>
                  <a:lnTo>
                    <a:pt x="1459709" y="1168383"/>
                  </a:lnTo>
                  <a:lnTo>
                    <a:pt x="1435986" y="1206014"/>
                  </a:lnTo>
                  <a:lnTo>
                    <a:pt x="1410196" y="1242165"/>
                  </a:lnTo>
                  <a:lnTo>
                    <a:pt x="1382420" y="1276754"/>
                  </a:lnTo>
                  <a:lnTo>
                    <a:pt x="1352742" y="1309700"/>
                  </a:lnTo>
                  <a:lnTo>
                    <a:pt x="1321242" y="1340922"/>
                  </a:lnTo>
                  <a:lnTo>
                    <a:pt x="1288003" y="1370339"/>
                  </a:lnTo>
                  <a:lnTo>
                    <a:pt x="1253107" y="1397869"/>
                  </a:lnTo>
                  <a:lnTo>
                    <a:pt x="1216636" y="1423431"/>
                  </a:lnTo>
                  <a:lnTo>
                    <a:pt x="1178672" y="1446944"/>
                  </a:lnTo>
                  <a:lnTo>
                    <a:pt x="1139297" y="1468327"/>
                  </a:lnTo>
                  <a:lnTo>
                    <a:pt x="1098593" y="1487499"/>
                  </a:lnTo>
                  <a:lnTo>
                    <a:pt x="1056642" y="1504378"/>
                  </a:lnTo>
                  <a:lnTo>
                    <a:pt x="1013525" y="1518882"/>
                  </a:lnTo>
                  <a:lnTo>
                    <a:pt x="969325" y="1530932"/>
                  </a:lnTo>
                  <a:lnTo>
                    <a:pt x="924125" y="1540446"/>
                  </a:lnTo>
                  <a:lnTo>
                    <a:pt x="878005" y="1547341"/>
                  </a:lnTo>
                  <a:lnTo>
                    <a:pt x="831048" y="1551538"/>
                  </a:lnTo>
                  <a:lnTo>
                    <a:pt x="783335" y="1552956"/>
                  </a:lnTo>
                  <a:lnTo>
                    <a:pt x="735623" y="1551538"/>
                  </a:lnTo>
                  <a:lnTo>
                    <a:pt x="688666" y="1547341"/>
                  </a:lnTo>
                  <a:lnTo>
                    <a:pt x="642546" y="1540446"/>
                  </a:lnTo>
                  <a:lnTo>
                    <a:pt x="597346" y="1530932"/>
                  </a:lnTo>
                  <a:lnTo>
                    <a:pt x="553146" y="1518882"/>
                  </a:lnTo>
                  <a:lnTo>
                    <a:pt x="510029" y="1504378"/>
                  </a:lnTo>
                  <a:lnTo>
                    <a:pt x="468078" y="1487499"/>
                  </a:lnTo>
                  <a:lnTo>
                    <a:pt x="427374" y="1468327"/>
                  </a:lnTo>
                  <a:lnTo>
                    <a:pt x="387999" y="1446944"/>
                  </a:lnTo>
                  <a:lnTo>
                    <a:pt x="350035" y="1423431"/>
                  </a:lnTo>
                  <a:lnTo>
                    <a:pt x="313564" y="1397869"/>
                  </a:lnTo>
                  <a:lnTo>
                    <a:pt x="278668" y="1370339"/>
                  </a:lnTo>
                  <a:lnTo>
                    <a:pt x="245429" y="1340922"/>
                  </a:lnTo>
                  <a:lnTo>
                    <a:pt x="213929" y="1309700"/>
                  </a:lnTo>
                  <a:lnTo>
                    <a:pt x="184251" y="1276754"/>
                  </a:lnTo>
                  <a:lnTo>
                    <a:pt x="156475" y="1242165"/>
                  </a:lnTo>
                  <a:lnTo>
                    <a:pt x="130685" y="1206014"/>
                  </a:lnTo>
                  <a:lnTo>
                    <a:pt x="106962" y="1168383"/>
                  </a:lnTo>
                  <a:lnTo>
                    <a:pt x="85387" y="1129352"/>
                  </a:lnTo>
                  <a:lnTo>
                    <a:pt x="66044" y="1089003"/>
                  </a:lnTo>
                  <a:lnTo>
                    <a:pt x="49014" y="1047417"/>
                  </a:lnTo>
                  <a:lnTo>
                    <a:pt x="34379" y="1004676"/>
                  </a:lnTo>
                  <a:lnTo>
                    <a:pt x="22221" y="960860"/>
                  </a:lnTo>
                  <a:lnTo>
                    <a:pt x="12622" y="916051"/>
                  </a:lnTo>
                  <a:lnTo>
                    <a:pt x="5664" y="870331"/>
                  </a:lnTo>
                  <a:lnTo>
                    <a:pt x="1429" y="823779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558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9820" y="5041391"/>
              <a:ext cx="1356359" cy="614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02994" y="1774062"/>
            <a:ext cx="788162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Comprises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2200" b="0" spc="-8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base</a:t>
            </a:r>
            <a:r>
              <a:rPr sz="22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payroll,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add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pays,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health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insurance,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>
              <a:lnSpc>
                <a:spcPct val="100000"/>
              </a:lnSpc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FRS</a:t>
            </a:r>
            <a:r>
              <a:rPr sz="22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and</a:t>
            </a:r>
            <a:r>
              <a:rPr sz="2200" b="0" spc="-7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Workers’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Compensation.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marR="508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Florida</a:t>
            </a:r>
            <a:r>
              <a:rPr sz="2200" b="0" spc="-8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Retirement</a:t>
            </a:r>
            <a:r>
              <a:rPr sz="2200" b="0" spc="-8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System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(FRS)</a:t>
            </a:r>
            <a:r>
              <a:rPr sz="2200" b="0" spc="-8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adjusted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from</a:t>
            </a:r>
            <a:r>
              <a:rPr sz="2200" b="0" spc="-10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11.02%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11.91%.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1%</a:t>
            </a:r>
            <a:r>
              <a:rPr sz="2200" b="0" spc="-8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increase</a:t>
            </a:r>
            <a:r>
              <a:rPr sz="22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7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all</a:t>
            </a:r>
            <a:r>
              <a:rPr sz="22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staff;</a:t>
            </a:r>
            <a:r>
              <a:rPr sz="2200" b="0" spc="-8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adjustments</a:t>
            </a:r>
            <a:r>
              <a:rPr sz="22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7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support</a:t>
            </a:r>
            <a:r>
              <a:rPr sz="22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staff.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$500</a:t>
            </a:r>
            <a:r>
              <a:rPr sz="22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teachers</a:t>
            </a:r>
            <a:r>
              <a:rPr sz="2200" b="0" spc="-3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with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YOS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between</a:t>
            </a:r>
            <a:r>
              <a:rPr sz="22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4-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7</a:t>
            </a:r>
            <a:r>
              <a:rPr sz="2200" b="0" spc="-6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and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>
              <a:lnSpc>
                <a:spcPct val="100000"/>
              </a:lnSpc>
            </a:pP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implementation</a:t>
            </a:r>
            <a:r>
              <a:rPr sz="22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22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new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hiring</a:t>
            </a:r>
            <a:r>
              <a:rPr sz="2200" b="0" spc="-5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scale</a:t>
            </a:r>
            <a:r>
              <a:rPr sz="2200" b="0" spc="-2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-</a:t>
            </a:r>
            <a:r>
              <a:rPr sz="22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$33k.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Bus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Drivers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$17.50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200" b="0" spc="-6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hour</a:t>
            </a:r>
            <a:r>
              <a:rPr lang="en-US"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plus $0.80/hour increase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Substitutes</a:t>
            </a:r>
            <a:r>
              <a:rPr sz="2200" b="0" spc="-4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8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$15.25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hour.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Substitute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Bus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Drivers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to</a:t>
            </a:r>
            <a:r>
              <a:rPr sz="2200" b="0" spc="-8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$15.00</a:t>
            </a:r>
            <a:r>
              <a:rPr sz="2200" b="0" spc="-5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per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hour.</a:t>
            </a:r>
            <a:endParaRPr lang="en-US" sz="2200" b="0" spc="-10" dirty="0">
              <a:solidFill>
                <a:srgbClr val="404040"/>
              </a:solidFill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n-US" sz="220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Administrative Staff to $15.00 per hour.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0" spc="-2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5-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Paid</a:t>
            </a:r>
            <a:r>
              <a:rPr sz="2200" b="0" spc="-7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Holidays</a:t>
            </a:r>
            <a:r>
              <a:rPr sz="2200" b="0" spc="-3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for</a:t>
            </a:r>
            <a:r>
              <a:rPr sz="2200" b="0" spc="-7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Food</a:t>
            </a:r>
            <a:r>
              <a:rPr sz="2200" b="0" spc="-4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Service</a:t>
            </a:r>
            <a:r>
              <a:rPr sz="2200" b="0" spc="-7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and</a:t>
            </a:r>
            <a:r>
              <a:rPr sz="2200" b="0" spc="-85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200" b="0" spc="-10" dirty="0">
                <a:solidFill>
                  <a:srgbClr val="404040"/>
                </a:solidFill>
                <a:latin typeface="Century Gothic" panose="020B0502020202020204" pitchFamily="34" charset="0"/>
                <a:cs typeface="Bookman Old Style"/>
              </a:rPr>
              <a:t>Transportation.</a:t>
            </a:r>
            <a:endParaRPr sz="2200" dirty="0">
              <a:latin typeface="Century Gothic" panose="020B0502020202020204" pitchFamily="34" charset="0"/>
              <a:cs typeface="Bookman Old Sty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7870</TotalTime>
  <Words>718</Words>
  <Application>Microsoft Office PowerPoint</Application>
  <PresentationFormat>Widescreen</PresentationFormat>
  <Paragraphs>165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Courier New</vt:lpstr>
      <vt:lpstr>Times New Roman</vt:lpstr>
      <vt:lpstr>Office Theme</vt:lpstr>
      <vt:lpstr>PowerPoint Presentation</vt:lpstr>
      <vt:lpstr>Enrollment Forecast</vt:lpstr>
      <vt:lpstr>FY 2023 - 2025 Proposed Revenue Budget</vt:lpstr>
      <vt:lpstr>FY 2023 – 2025 Proposed Revenue Highlights</vt:lpstr>
      <vt:lpstr>FY 2023 - 2025 Proposed Revenue Highlights</vt:lpstr>
      <vt:lpstr>FY 2022-2024 Proposed Operating Budget</vt:lpstr>
      <vt:lpstr>Adjustments</vt:lpstr>
      <vt:lpstr>FY 2023 Staffing Changes</vt:lpstr>
      <vt:lpstr>Personnel</vt:lpstr>
      <vt:lpstr>Operating</vt:lpstr>
      <vt:lpstr>Capital Outlay</vt:lpstr>
      <vt:lpstr>Fund Balance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Project Plan</dc:title>
  <dc:creator>MaryAnne Moniz</dc:creator>
  <cp:lastModifiedBy>Kathleen Paul-Evans</cp:lastModifiedBy>
  <cp:revision>8</cp:revision>
  <dcterms:created xsi:type="dcterms:W3CDTF">2022-08-04T18:51:02Z</dcterms:created>
  <dcterms:modified xsi:type="dcterms:W3CDTF">2022-10-10T20:08:04Z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2022-08-04T00:00:00Z</vt:filetime>
  </property>
  <property fmtid="{D5CDD505-2E9C-101B-9397-08002B2CF9AE}" pid="5" name="Producer">
    <vt:lpwstr>Microsoft® PowerPoint® for Microsoft 365</vt:lpwstr>
  </property>
</Properties>
</file>